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1"/>
  </p:notesMasterIdLst>
  <p:handoutMasterIdLst>
    <p:handoutMasterId r:id="rId32"/>
  </p:handoutMasterIdLst>
  <p:sldIdLst>
    <p:sldId id="1125" r:id="rId2"/>
    <p:sldId id="928" r:id="rId3"/>
    <p:sldId id="1223" r:id="rId4"/>
    <p:sldId id="1264" r:id="rId5"/>
    <p:sldId id="1249" r:id="rId6"/>
    <p:sldId id="1250" r:id="rId7"/>
    <p:sldId id="1251" r:id="rId8"/>
    <p:sldId id="365" r:id="rId9"/>
    <p:sldId id="1229" r:id="rId10"/>
    <p:sldId id="1217" r:id="rId11"/>
    <p:sldId id="1252" r:id="rId12"/>
    <p:sldId id="1253" r:id="rId13"/>
    <p:sldId id="1254" r:id="rId14"/>
    <p:sldId id="1221" r:id="rId15"/>
    <p:sldId id="1222" r:id="rId16"/>
    <p:sldId id="1224" r:id="rId17"/>
    <p:sldId id="384" r:id="rId18"/>
    <p:sldId id="1170" r:id="rId19"/>
    <p:sldId id="1225" r:id="rId20"/>
    <p:sldId id="1226" r:id="rId21"/>
    <p:sldId id="1255" r:id="rId22"/>
    <p:sldId id="1230" r:id="rId23"/>
    <p:sldId id="1227" r:id="rId24"/>
    <p:sldId id="396" r:id="rId25"/>
    <p:sldId id="397" r:id="rId26"/>
    <p:sldId id="398" r:id="rId27"/>
    <p:sldId id="400" r:id="rId28"/>
    <p:sldId id="1228" r:id="rId29"/>
    <p:sldId id="1231" r:id="rId30"/>
  </p:sldIdLst>
  <p:sldSz cx="12192000" cy="6858000"/>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a:srgbClr val="0000FF"/>
    <a:srgbClr val="FFC9BA"/>
    <a:srgbClr val="BCFF45"/>
    <a:srgbClr val="FFAEE2"/>
    <a:srgbClr val="CC66FF"/>
    <a:srgbClr val="FF0000"/>
    <a:srgbClr val="33CC33"/>
    <a:srgbClr val="FF99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86179" autoAdjust="0"/>
  </p:normalViewPr>
  <p:slideViewPr>
    <p:cSldViewPr>
      <p:cViewPr varScale="1">
        <p:scale>
          <a:sx n="100" d="100"/>
          <a:sy n="100" d="100"/>
        </p:scale>
        <p:origin x="1524"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3A11B4B-8A36-43D9-9712-F5A62105695B}" type="slidenum">
              <a:rPr lang="en-US"/>
              <a:pPr>
                <a:defRPr/>
              </a:pPr>
              <a:t>‹#›</a:t>
            </a:fld>
            <a:endParaRPr lang="en-US"/>
          </a:p>
        </p:txBody>
      </p:sp>
    </p:spTree>
    <p:extLst>
      <p:ext uri="{BB962C8B-B14F-4D97-AF65-F5344CB8AC3E}">
        <p14:creationId xmlns:p14="http://schemas.microsoft.com/office/powerpoint/2010/main" val="107794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5734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05D6DEBC-62EF-4F01-BED0-DB54B376E65C}" type="slidenum">
              <a:rPr lang="en-US"/>
              <a:pPr>
                <a:defRPr/>
              </a:pPr>
              <a:t>‹#›</a:t>
            </a:fld>
            <a:endParaRPr lang="en-US"/>
          </a:p>
        </p:txBody>
      </p:sp>
    </p:spTree>
    <p:extLst>
      <p:ext uri="{BB962C8B-B14F-4D97-AF65-F5344CB8AC3E}">
        <p14:creationId xmlns:p14="http://schemas.microsoft.com/office/powerpoint/2010/main" val="109274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abstract: Many image-to-image translation problems are ambiguous, as a single input image may correspond to multiple possible outputs. In this work, we aim to model a distribution of possible outputs in a conditional generative modeling setting. The ambiguity of the mapping is distilled in a low-dimensional latent vector, which can be randomly sampled at test time. A generator learns to map the given input, combined with this latent code, to the output. We explicitly encourage the connection between output and the latent code to be invertible. This helps prevent a many-to-one mapping from the latent code to the output during training, also known as the problem of mode collapse, and produces more diverse results.</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23</a:t>
            </a:fld>
            <a:endParaRPr lang="en-US"/>
          </a:p>
        </p:txBody>
      </p:sp>
    </p:spTree>
    <p:extLst>
      <p:ext uri="{BB962C8B-B14F-4D97-AF65-F5344CB8AC3E}">
        <p14:creationId xmlns:p14="http://schemas.microsoft.com/office/powerpoint/2010/main" val="1481960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the use of Vector Quantized Variational </a:t>
            </a:r>
            <a:r>
              <a:rPr lang="en-US" dirty="0" err="1"/>
              <a:t>AutoEncoder</a:t>
            </a:r>
            <a:r>
              <a:rPr lang="en-US" dirty="0"/>
              <a:t> (VQ-VAE) models for large scale image generation. To this end, we scale and enhance the autoregressive priors used in VQ-VAE to generate synthetic samples of much higher coherence and fidelity than possible before. We use simple feed-forward encoder and decoder networks, making our model an attractive candidate for applications where the encoding and/or decoding speed is critical. Additionally, VQ-VAE requires sampling an autoregressive model only in the compressed latent space, which is an order of magnitude faster than sampling in the pixel space, especially for large images. We demonstrate that a multi-scale hierarchical organization of VQ-VAE, augmented with powerful priors over the latent codes, is able to generate samples with quality that rivals that of state of the art Generative Adversarial Networks on multifaceted datasets such as ImageNet, while not suffering from GAN’s known shortcomings such as mode collapse and lack of diversity</a:t>
            </a:r>
            <a:endParaRPr lang="en-IL"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24</a:t>
            </a:fld>
            <a:endParaRPr lang="en-US"/>
          </a:p>
        </p:txBody>
      </p:sp>
    </p:spTree>
    <p:extLst>
      <p:ext uri="{BB962C8B-B14F-4D97-AF65-F5344CB8AC3E}">
        <p14:creationId xmlns:p14="http://schemas.microsoft.com/office/powerpoint/2010/main" val="387356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Normalizing flows, autoregressive models, variational autoencoders (VAEs), and deep energy-based models are competing likelihood-based frameworks for deep generative learning. Among them, VAEs have the advantage of fast and tractable sampling and easy-to-access encoding networks. However, they are currently outperformed by other models such as normalizing flows and autoregressive models. While most of the research in VAEs is focused on the statistical challenges, we explore the orthogonal direction of carefully designing neural architectures for hierarchical VAEs. We propose Nouveau VAE (NVAE), a deep hierarchical VAE built for image generation using depth-wise separable convolutions and batch normalization. NVAE is equipped with a residual parameterization of Normal distributions and its training is stabilized by spectral regularization. We show that NVAE achieves state-of-the-art results among non-autoregressive likelihood-based models on the MNIST, CIFAR-10, </a:t>
            </a:r>
            <a:r>
              <a:rPr lang="en-US" dirty="0" err="1"/>
              <a:t>CelebA</a:t>
            </a:r>
            <a:r>
              <a:rPr lang="en-US" dirty="0"/>
              <a:t> 64, and </a:t>
            </a:r>
            <a:r>
              <a:rPr lang="en-US" dirty="0" err="1"/>
              <a:t>CelebA</a:t>
            </a:r>
            <a:r>
              <a:rPr lang="en-US" dirty="0"/>
              <a:t> HQ datasets and it provides a strong baseline on FFHQ. For example, on CIFAR-10, NVAE pushes the state-of-the-art from 2.98 to 2.91 bits per dimension, and it produces high-quality images on </a:t>
            </a:r>
            <a:r>
              <a:rPr lang="en-US" dirty="0" err="1"/>
              <a:t>CelebA</a:t>
            </a:r>
            <a:r>
              <a:rPr lang="en-US" dirty="0"/>
              <a:t> HQ as shown in Fig. 1. To the best of our knowledge, NVAE is the first successful VAE applied to natural images as large as 256×256 pixels. The source code is available at</a:t>
            </a:r>
            <a:endParaRPr lang="en-IL"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28</a:t>
            </a:fld>
            <a:endParaRPr lang="en-US"/>
          </a:p>
        </p:txBody>
      </p:sp>
    </p:spTree>
    <p:extLst>
      <p:ext uri="{BB962C8B-B14F-4D97-AF65-F5344CB8AC3E}">
        <p14:creationId xmlns:p14="http://schemas.microsoft.com/office/powerpoint/2010/main" val="1587224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Text-to-image generation has traditionally focused on finding better modeling assumptions for training on a fixed dataset. These assumptions might involve complex architectures, auxiliary losses, or side information such as object part labels or segmentation masks supplied during training. We describe a simple approach for this task based on a transformer that autoregressively models the text and image tokens as a single stream of data. With sufficient data and scale, our approach is competitive with previous domain-specific models when evaluated in a zero-shot fashion.</a:t>
            </a:r>
            <a:endParaRPr lang="en-IL"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29</a:t>
            </a:fld>
            <a:endParaRPr lang="en-US"/>
          </a:p>
        </p:txBody>
      </p:sp>
    </p:spTree>
    <p:extLst>
      <p:ext uri="{BB962C8B-B14F-4D97-AF65-F5344CB8AC3E}">
        <p14:creationId xmlns:p14="http://schemas.microsoft.com/office/powerpoint/2010/main" val="361661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C4552DE-7E62-4AA7-886C-D38D47A3CE2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AD4638-B38E-47AD-B028-713EF16D014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32816B5-331E-4884-940F-8B017E5C234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22F04A-322B-43F6-BEAB-CD35C79274F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F21EF5-35FC-4AD5-A322-9C505146AC7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938C2C-7141-4F6A-983F-3A5B120D686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EDC7BCB-6A3F-4389-B2C9-E2A9ABD5F1F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893EF84-E8F8-4E6E-8C7D-C95FEE3327E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6D31735-E4C8-4802-BFC4-204C801C9C0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EB8A071-154C-44B9-81F5-223F896F3F1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55106C-FE66-4FA0-A483-7BE5A6B8415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3380A581-31E6-40D7-A2A7-3BBF07DC31C0}"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eb.eecs.umich.edu/~justincj/slides/eecs498/498_FA2019_lecture19.pdf" TargetMode="External"/><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eb.eecs.umich.edu/~justincj/slides/eecs498/498_FA2019_lecture19.pdf" TargetMode="External"/><Relationship Id="rId2" Type="http://schemas.openxmlformats.org/officeDocument/2006/relationships/image" Target="NUL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eb.eecs.umich.edu/~justincj/slides/eecs498/498_FA2019_lecture19.pdf" TargetMode="External"/><Relationship Id="rId2" Type="http://schemas.openxmlformats.org/officeDocument/2006/relationships/image" Target="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eb.eecs.umich.edu/~justincj/slides/eecs498/498_FA2019_lecture19.pdf" TargetMode="External"/><Relationship Id="rId2" Type="http://schemas.openxmlformats.org/officeDocument/2006/relationships/image" Target="NUL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606.05908.pdf" TargetMode="External"/><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1312.6114.pdf"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github.com/WojciechMormul/va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hyperlink" Target="https://web.eecs.umich.edu/~justincj/slides/eecs498/498_FA2019_lecture19.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proceedings.mlr.press/v48/larsen16.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pdf/1711.11586.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arxiv.org/pdf/1711.11586.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pdf/1711.11586.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1906.00446.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rxiv.org/pdf/2007.03898.pdf"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2102.12092.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openai.com/blog/dal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arxiv.org/pdf/1312.6114.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arxiv.org/pdf/1312.6114.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hyperlink" Target="https://web.eecs.umich.edu/~justincj/slides/eecs498/498_FA2019_lecture19.pdf" TargetMode="External"/><Relationship Id="rId2" Type="http://schemas.openxmlformats.org/officeDocument/2006/relationships/image" Target="NUL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eb.eecs.umich.edu/~justincj/slides/eecs498/498_FA2019_lecture19.pdf" TargetMode="External"/><Relationship Id="rId2" Type="http://schemas.openxmlformats.org/officeDocument/2006/relationships/image" Target="NUL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3E2A347-B869-42C3-9293-5349D7B74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 y="2116"/>
            <a:ext cx="12222094" cy="685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89159C-86B5-4586-80EA-086FC5482EB0}"/>
              </a:ext>
            </a:extLst>
          </p:cNvPr>
          <p:cNvSpPr txBox="1"/>
          <p:nvPr/>
        </p:nvSpPr>
        <p:spPr>
          <a:xfrm>
            <a:off x="762001" y="3908714"/>
            <a:ext cx="2514599" cy="1814471"/>
          </a:xfrm>
          <a:prstGeom prst="rect">
            <a:avLst/>
          </a:prstGeom>
          <a:noFill/>
        </p:spPr>
        <p:txBody>
          <a:bodyPr wrap="square">
            <a:spAutoFit/>
          </a:bodyPr>
          <a:lstStyle/>
          <a:p>
            <a:pPr algn="r">
              <a:spcAft>
                <a:spcPts val="2159"/>
              </a:spcAft>
              <a:tabLst>
                <a:tab pos="205673" algn="l"/>
                <a:tab pos="2231934" algn="l"/>
              </a:tabLst>
              <a:defRPr/>
            </a:pPr>
            <a:r>
              <a:rPr lang="is-IS" sz="3599" dirty="0">
                <a:solidFill>
                  <a:srgbClr val="D05D00"/>
                </a:solidFill>
              </a:rPr>
              <a:t>236781</a:t>
            </a:r>
            <a:endParaRPr lang="is-IS" sz="3599" b="1" dirty="0">
              <a:solidFill>
                <a:srgbClr val="D05D00"/>
              </a:solidFill>
            </a:endParaRPr>
          </a:p>
          <a:p>
            <a:pPr algn="r">
              <a:tabLst>
                <a:tab pos="205673" algn="l"/>
                <a:tab pos="2231934" algn="l"/>
              </a:tabLst>
              <a:defRPr/>
            </a:pPr>
            <a:r>
              <a:rPr lang="is-IS" sz="2879" dirty="0">
                <a:solidFill>
                  <a:srgbClr val="D05D00"/>
                </a:solidFill>
              </a:rPr>
              <a:t>Lecture </a:t>
            </a:r>
            <a:r>
              <a:rPr lang="en-US" sz="2879" dirty="0">
                <a:solidFill>
                  <a:srgbClr val="D05D00"/>
                </a:solidFill>
              </a:rPr>
              <a:t>12</a:t>
            </a:r>
            <a:endParaRPr lang="en-US" sz="2879" dirty="0">
              <a:solidFill>
                <a:schemeClr val="bg1"/>
              </a:solidFill>
            </a:endParaRPr>
          </a:p>
          <a:p>
            <a:pPr algn="r">
              <a:tabLst>
                <a:tab pos="205673" algn="l"/>
                <a:tab pos="2231934" algn="l"/>
              </a:tabLst>
              <a:defRPr/>
            </a:pPr>
            <a:endParaRPr lang="en-US" sz="2879" b="1" dirty="0">
              <a:solidFill>
                <a:schemeClr val="bg1"/>
              </a:solidFill>
            </a:endParaRPr>
          </a:p>
        </p:txBody>
      </p:sp>
      <p:sp>
        <p:nvSpPr>
          <p:cNvPr id="6" name="TextBox 5">
            <a:extLst>
              <a:ext uri="{FF2B5EF4-FFF2-40B4-BE49-F238E27FC236}">
                <a16:creationId xmlns:a16="http://schemas.microsoft.com/office/drawing/2014/main" id="{B9818183-BE82-4F16-A902-6348961F7E52}"/>
              </a:ext>
            </a:extLst>
          </p:cNvPr>
          <p:cNvSpPr txBox="1"/>
          <p:nvPr/>
        </p:nvSpPr>
        <p:spPr>
          <a:xfrm>
            <a:off x="3276600" y="3886200"/>
            <a:ext cx="8740946" cy="1920141"/>
          </a:xfrm>
          <a:prstGeom prst="rect">
            <a:avLst/>
          </a:prstGeom>
          <a:noFill/>
        </p:spPr>
        <p:txBody>
          <a:bodyPr wrap="square">
            <a:spAutoFit/>
          </a:bodyPr>
          <a:lstStyle/>
          <a:p>
            <a:pPr>
              <a:spcAft>
                <a:spcPts val="2159"/>
              </a:spcAft>
              <a:defRPr/>
            </a:pPr>
            <a:r>
              <a:rPr lang="en-US" sz="3599" b="1" dirty="0">
                <a:solidFill>
                  <a:schemeClr val="bg1"/>
                </a:solidFill>
              </a:rPr>
              <a:t>Deep learning</a:t>
            </a:r>
          </a:p>
          <a:p>
            <a:pPr>
              <a:spcAft>
                <a:spcPts val="1440"/>
              </a:spcAft>
              <a:defRPr/>
            </a:pPr>
            <a:r>
              <a:rPr lang="en-US" sz="2879" dirty="0">
                <a:solidFill>
                  <a:schemeClr val="bg1"/>
                </a:solidFill>
              </a:rPr>
              <a:t>Variational autoencoders (VAE)</a:t>
            </a:r>
            <a:endParaRPr lang="en-US" sz="2879" b="1" dirty="0">
              <a:solidFill>
                <a:schemeClr val="bg1"/>
              </a:solidFill>
            </a:endParaRPr>
          </a:p>
          <a:p>
            <a:pPr>
              <a:spcAft>
                <a:spcPts val="1440"/>
              </a:spcAft>
              <a:defRPr/>
            </a:pPr>
            <a:r>
              <a:rPr lang="en-US" sz="2399" dirty="0">
                <a:solidFill>
                  <a:schemeClr val="bg1"/>
                </a:solidFill>
              </a:rPr>
              <a:t>Dr. Chaim Baskin</a:t>
            </a:r>
            <a:endParaRPr lang="en-US" sz="239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0E78-96FD-5044-BDB0-B54B3EE95B92}"/>
              </a:ext>
            </a:extLst>
          </p:cNvPr>
          <p:cNvSpPr>
            <a:spLocks noGrp="1"/>
          </p:cNvSpPr>
          <p:nvPr>
            <p:ph type="title"/>
          </p:nvPr>
        </p:nvSpPr>
        <p:spPr/>
        <p:txBody>
          <a:bodyPr>
            <a:normAutofit/>
          </a:bodyPr>
          <a:lstStyle/>
          <a:p>
            <a:r>
              <a:rPr lang="en-US" dirty="0"/>
              <a:t>Variational autoencoders: Training</a:t>
            </a:r>
          </a:p>
        </p:txBody>
      </p:sp>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9B3B5BF9-0047-3140-A421-676DDFC306DE}"/>
                  </a:ext>
                </a:extLst>
              </p:cNvPr>
              <p:cNvSpPr>
                <a:spLocks noGrp="1"/>
              </p:cNvSpPr>
              <p:nvPr>
                <p:ph idx="1"/>
              </p:nvPr>
            </p:nvSpPr>
            <p:spPr/>
            <p:txBody>
              <a:bodyPr/>
              <a:lstStyle/>
              <a:p>
                <a:pPr marL="457200" indent="-457200">
                  <a:buFont typeface="Arial" panose="020B0604020202020204" pitchFamily="34" charset="0"/>
                  <a:buChar char="•"/>
                </a:pPr>
                <a:r>
                  <a:rPr lang="en-US" dirty="0"/>
                  <a:t>Objective: maximize the </a:t>
                </a:r>
                <a:r>
                  <a:rPr lang="en-US" i="1" dirty="0"/>
                  <a:t>variational lower bound </a:t>
                </a:r>
                <a:r>
                  <a:rPr lang="en-US" dirty="0"/>
                  <a:t>on the data likelihood:</a:t>
                </a:r>
              </a:p>
              <a:p>
                <a:pPr marL="457200" indent="-457200">
                  <a:buFont typeface="Arial" panose="020B0604020202020204" pitchFamily="34" charset="0"/>
                  <a:buChar char="•"/>
                </a:pPr>
                <a:endParaRPr lang="en-US" i="1" dirty="0"/>
              </a:p>
              <a:p>
                <a:pPr marL="0" indent="0"/>
                <a14:m>
                  <m:oMathPara xmlns:m="http://schemas.openxmlformats.org/officeDocument/2006/math">
                    <m:oMathParaPr>
                      <m:jc m:val="centerGroup"/>
                    </m:oMathParaPr>
                    <m:oMath xmlns:m="http://schemas.openxmlformats.org/officeDocument/2006/math">
                      <m:func>
                        <m:funcPr>
                          <m:ctrlPr>
                            <a:rPr lang="en-US" i="1" smtClean="0">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e>
                          </m:d>
                          <m:r>
                            <a:rPr lang="en-US" b="0" i="1" smtClean="0">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e>
                      </m:func>
                      <m:sSub>
                        <m:sSubPr>
                          <m:ctrlPr>
                            <a:rPr lang="en-US" i="1">
                              <a:solidFill>
                                <a:srgbClr val="7030A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𝔼</m:t>
                          </m:r>
                        </m:e>
                        <m:sub>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sub>
                      </m:sSub>
                      <m:r>
                        <a:rPr lang="en-US" i="1">
                          <a:solidFill>
                            <a:srgbClr val="7030A0"/>
                          </a:solidFill>
                          <a:latin typeface="Cambria Math" panose="02040503050406030204" pitchFamily="18" charset="0"/>
                        </a:rPr>
                        <m:t>[</m:t>
                      </m:r>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m:t>
                          </m:r>
                        </m:e>
                      </m:func>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𝐷</m:t>
                          </m:r>
                        </m:e>
                        <m:sub>
                          <m:r>
                            <a:rPr lang="en-US" i="1">
                              <a:solidFill>
                                <a:srgbClr val="7030A0"/>
                              </a:solidFill>
                              <a:latin typeface="Cambria Math" panose="02040503050406030204" pitchFamily="18" charset="0"/>
                            </a:rPr>
                            <m:t>𝐾𝐿</m:t>
                          </m:r>
                        </m:sub>
                      </m:sSub>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e>
                              <m:r>
                                <a:rPr lang="en-US" i="1">
                                  <a:solidFill>
                                    <a:srgbClr val="7030A0"/>
                                  </a:solidFill>
                                  <a:latin typeface="Cambria Math" panose="02040503050406030204" pitchFamily="18" charset="0"/>
                                </a:rPr>
                                <m:t>𝑥</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𝑝</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d>
                        </m:e>
                      </m:d>
                    </m:oMath>
                  </m:oMathPara>
                </a14:m>
                <a:endParaRPr lang="en-US" dirty="0">
                  <a:solidFill>
                    <a:srgbClr val="7030A0"/>
                  </a:solidFill>
                </a:endParaRPr>
              </a:p>
              <a:p>
                <a:pPr marL="457200" indent="-457200">
                  <a:buFont typeface="Arial" panose="020B0604020202020204" pitchFamily="34" charset="0"/>
                  <a:buChar char="•"/>
                </a:pPr>
                <a:endParaRPr lang="en-US" i="1" dirty="0"/>
              </a:p>
              <a:p>
                <a:pPr marL="514350" indent="-514350">
                  <a:buFont typeface="+mj-lt"/>
                  <a:buAutoNum type="arabicPeriod"/>
                </a:pPr>
                <a:r>
                  <a:rPr lang="en-US" sz="2400" dirty="0">
                    <a:solidFill>
                      <a:schemeClr val="tx1"/>
                    </a:solidFill>
                  </a:rPr>
                  <a:t>Run training point </a:t>
                </a:r>
                <a14:m>
                  <m:oMath xmlns:m="http://schemas.openxmlformats.org/officeDocument/2006/math">
                    <m:r>
                      <a:rPr lang="en-US" sz="2400" i="1" dirty="0" smtClean="0">
                        <a:solidFill>
                          <a:schemeClr val="tx1"/>
                        </a:solidFill>
                        <a:latin typeface="Cambria Math" panose="02040503050406030204" pitchFamily="18" charset="0"/>
                      </a:rPr>
                      <m:t>𝑥</m:t>
                    </m:r>
                  </m:oMath>
                </a14:m>
                <a:r>
                  <a:rPr lang="en-US" sz="2400" dirty="0">
                    <a:solidFill>
                      <a:schemeClr val="tx1"/>
                    </a:solidFill>
                  </a:rPr>
                  <a:t> through encoder to get a distribution over latent codes </a:t>
                </a:r>
                <a14:m>
                  <m:oMath xmlns:m="http://schemas.openxmlformats.org/officeDocument/2006/math">
                    <m:r>
                      <a:rPr lang="en-US" sz="2400" i="1" dirty="0" smtClean="0">
                        <a:solidFill>
                          <a:schemeClr val="tx1"/>
                        </a:solidFill>
                        <a:latin typeface="Cambria Math" panose="02040503050406030204" pitchFamily="18" charset="0"/>
                      </a:rPr>
                      <m:t>𝑧</m:t>
                    </m:r>
                  </m:oMath>
                </a14:m>
                <a:endParaRPr lang="en-US" sz="2400" dirty="0">
                  <a:solidFill>
                    <a:schemeClr val="tx1"/>
                  </a:solidFill>
                </a:endParaRPr>
              </a:p>
              <a:p>
                <a:pPr marL="514350" indent="-514350">
                  <a:buFont typeface="+mj-lt"/>
                  <a:buAutoNum type="arabicPeriod"/>
                </a:pPr>
                <a:r>
                  <a:rPr lang="en-US" sz="2400" dirty="0">
                    <a:solidFill>
                      <a:schemeClr val="accent6"/>
                    </a:solidFill>
                  </a:rPr>
                  <a:t>Encoder output should match the prior </a:t>
                </a:r>
                <a14:m>
                  <m:oMath xmlns:m="http://schemas.openxmlformats.org/officeDocument/2006/math">
                    <m:r>
                      <a:rPr lang="en-US" sz="2400" i="1" dirty="0" smtClean="0">
                        <a:solidFill>
                          <a:schemeClr val="accent6"/>
                        </a:solidFill>
                        <a:latin typeface="Cambria Math" panose="02040503050406030204" pitchFamily="18" charset="0"/>
                      </a:rPr>
                      <m:t>𝑝</m:t>
                    </m:r>
                    <m:d>
                      <m:dPr>
                        <m:ctrlPr>
                          <a:rPr lang="en-US" sz="2400" i="1" dirty="0" smtClean="0">
                            <a:solidFill>
                              <a:schemeClr val="accent6"/>
                            </a:solidFill>
                            <a:latin typeface="Cambria Math" panose="02040503050406030204" pitchFamily="18" charset="0"/>
                          </a:rPr>
                        </m:ctrlPr>
                      </m:dPr>
                      <m:e>
                        <m:r>
                          <a:rPr lang="en-US" sz="2400" i="1" dirty="0" smtClean="0">
                            <a:solidFill>
                              <a:schemeClr val="accent6"/>
                            </a:solidFill>
                            <a:latin typeface="Cambria Math" panose="02040503050406030204" pitchFamily="18" charset="0"/>
                          </a:rPr>
                          <m:t>𝑧</m:t>
                        </m:r>
                      </m:e>
                    </m:d>
                  </m:oMath>
                </a14:m>
                <a:endParaRPr lang="en-US" sz="2400" dirty="0">
                  <a:solidFill>
                    <a:schemeClr val="accent6"/>
                  </a:solidFill>
                </a:endParaRPr>
              </a:p>
              <a:p>
                <a:pPr marL="914400" lvl="1" indent="-514350"/>
                <a:r>
                  <a:rPr lang="en-US" dirty="0">
                    <a:solidFill>
                      <a:schemeClr val="accent6"/>
                    </a:solidFill>
                  </a:rPr>
                  <a:t>Closed form expression when </a:t>
                </a:r>
                <a14:m>
                  <m:oMath xmlns:m="http://schemas.openxmlformats.org/officeDocument/2006/math">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𝑞</m:t>
                        </m:r>
                      </m:e>
                      <m:sub>
                        <m:r>
                          <a:rPr lang="en-US" i="1">
                            <a:solidFill>
                              <a:schemeClr val="accent6"/>
                            </a:solidFill>
                            <a:latin typeface="Cambria Math" panose="02040503050406030204" pitchFamily="18" charset="0"/>
                          </a:rPr>
                          <m:t>𝜙</m:t>
                        </m:r>
                      </m:sub>
                    </m:sSub>
                  </m:oMath>
                </a14:m>
                <a:r>
                  <a:rPr lang="en-US" dirty="0">
                    <a:solidFill>
                      <a:schemeClr val="accent6"/>
                    </a:solidFill>
                  </a:rPr>
                  <a:t> is diagonal Gaussian and </a:t>
                </a:r>
                <a14:m>
                  <m:oMath xmlns:m="http://schemas.openxmlformats.org/officeDocument/2006/math">
                    <m:r>
                      <a:rPr lang="en-US" i="1" dirty="0" smtClean="0">
                        <a:solidFill>
                          <a:schemeClr val="accent6"/>
                        </a:solidFill>
                        <a:latin typeface="Cambria Math" panose="02040503050406030204" pitchFamily="18" charset="0"/>
                      </a:rPr>
                      <m:t>𝑝</m:t>
                    </m:r>
                  </m:oMath>
                </a14:m>
                <a:r>
                  <a:rPr lang="en-US" dirty="0">
                    <a:solidFill>
                      <a:schemeClr val="accent6"/>
                    </a:solidFill>
                  </a:rPr>
                  <a:t> is unit Gaussian (Assume </a:t>
                </a:r>
                <a14:m>
                  <m:oMath xmlns:m="http://schemas.openxmlformats.org/officeDocument/2006/math">
                    <m:r>
                      <a:rPr lang="en-US" i="1" dirty="0" smtClean="0">
                        <a:solidFill>
                          <a:schemeClr val="accent6"/>
                        </a:solidFill>
                        <a:latin typeface="Cambria Math" panose="02040503050406030204" pitchFamily="18" charset="0"/>
                      </a:rPr>
                      <m:t>𝑧</m:t>
                    </m:r>
                  </m:oMath>
                </a14:m>
                <a:r>
                  <a:rPr lang="en-US" dirty="0">
                    <a:solidFill>
                      <a:schemeClr val="accent6"/>
                    </a:solidFill>
                  </a:rPr>
                  <a:t> has dimension </a:t>
                </a:r>
                <a14:m>
                  <m:oMath xmlns:m="http://schemas.openxmlformats.org/officeDocument/2006/math">
                    <m:r>
                      <a:rPr lang="en-US" i="1" dirty="0" smtClean="0">
                        <a:solidFill>
                          <a:schemeClr val="accent6"/>
                        </a:solidFill>
                        <a:latin typeface="Cambria Math" panose="02040503050406030204" pitchFamily="18" charset="0"/>
                      </a:rPr>
                      <m:t>𝐽</m:t>
                    </m:r>
                  </m:oMath>
                </a14:m>
                <a:r>
                  <a:rPr lang="en-US" dirty="0">
                    <a:solidFill>
                      <a:schemeClr val="accent6"/>
                    </a:solidFill>
                  </a:rPr>
                  <a:t>):</a:t>
                </a:r>
              </a:p>
              <a:p>
                <a:pPr/>
                <a14:m>
                  <m:oMathPara xmlns:m="http://schemas.openxmlformats.org/officeDocument/2006/math">
                    <m:oMathParaPr>
                      <m:jc m:val="centerGroup"/>
                    </m:oMathParaPr>
                    <m:oMath xmlns:m="http://schemas.openxmlformats.org/officeDocument/2006/math">
                      <m:r>
                        <a:rPr lang="en-US" sz="2000" i="1" smtClean="0">
                          <a:solidFill>
                            <a:srgbClr val="0000FF"/>
                          </a:solidFill>
                          <a:latin typeface="Cambria Math" panose="02040503050406030204" pitchFamily="18" charset="0"/>
                        </a:rPr>
                        <m:t>−</m:t>
                      </m:r>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𝐷</m:t>
                          </m:r>
                        </m:e>
                        <m:sub>
                          <m:r>
                            <a:rPr lang="en-US" sz="2000" i="1">
                              <a:solidFill>
                                <a:srgbClr val="0000FF"/>
                              </a:solidFill>
                              <a:latin typeface="Cambria Math" panose="02040503050406030204" pitchFamily="18" charset="0"/>
                            </a:rPr>
                            <m:t>𝐾𝐿</m:t>
                          </m:r>
                        </m:sub>
                      </m:sSub>
                      <m:d>
                        <m:dPr>
                          <m:ctrlPr>
                            <a:rPr lang="en-US" sz="2000" i="1">
                              <a:solidFill>
                                <a:srgbClr val="0000FF"/>
                              </a:solidFill>
                              <a:latin typeface="Cambria Math" panose="02040503050406030204" pitchFamily="18" charset="0"/>
                            </a:rPr>
                          </m:ctrlPr>
                        </m:dPr>
                        <m:e>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𝑞</m:t>
                              </m:r>
                            </m:e>
                            <m:sub>
                              <m:r>
                                <a:rPr lang="en-US" sz="2000" i="1">
                                  <a:solidFill>
                                    <a:srgbClr val="0000FF"/>
                                  </a:solidFill>
                                  <a:latin typeface="Cambria Math" panose="02040503050406030204" pitchFamily="18" charset="0"/>
                                </a:rPr>
                                <m:t>𝜙</m:t>
                              </m:r>
                            </m:sub>
                          </m:sSub>
                          <m:d>
                            <m:dPr>
                              <m:ctrlPr>
                                <a:rPr lang="en-US" sz="2000" i="1">
                                  <a:solidFill>
                                    <a:srgbClr val="0000FF"/>
                                  </a:solidFill>
                                  <a:latin typeface="Cambria Math" panose="02040503050406030204" pitchFamily="18" charset="0"/>
                                </a:rPr>
                              </m:ctrlPr>
                            </m:dPr>
                            <m:e>
                              <m:r>
                                <a:rPr lang="en-US" sz="2000" i="1">
                                  <a:solidFill>
                                    <a:srgbClr val="0000FF"/>
                                  </a:solidFill>
                                  <a:latin typeface="Cambria Math" panose="02040503050406030204" pitchFamily="18" charset="0"/>
                                </a:rPr>
                                <m:t>𝑧</m:t>
                              </m:r>
                            </m:e>
                            <m:e>
                              <m:r>
                                <a:rPr lang="en-US" sz="2000" i="1">
                                  <a:solidFill>
                                    <a:srgbClr val="0000FF"/>
                                  </a:solidFill>
                                  <a:latin typeface="Cambria Math" panose="02040503050406030204" pitchFamily="18" charset="0"/>
                                </a:rPr>
                                <m:t>𝑥</m:t>
                              </m:r>
                            </m:e>
                          </m:d>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𝑝</m:t>
                          </m:r>
                          <m:d>
                            <m:dPr>
                              <m:ctrlPr>
                                <a:rPr lang="en-US" sz="2000" i="1">
                                  <a:solidFill>
                                    <a:srgbClr val="0000FF"/>
                                  </a:solidFill>
                                  <a:latin typeface="Cambria Math" panose="02040503050406030204" pitchFamily="18" charset="0"/>
                                </a:rPr>
                              </m:ctrlPr>
                            </m:dPr>
                            <m:e>
                              <m:r>
                                <a:rPr lang="en-US" sz="2000" i="1">
                                  <a:solidFill>
                                    <a:srgbClr val="0000FF"/>
                                  </a:solidFill>
                                  <a:latin typeface="Cambria Math" panose="02040503050406030204" pitchFamily="18" charset="0"/>
                                </a:rPr>
                                <m:t>𝑧</m:t>
                              </m:r>
                            </m:e>
                          </m:d>
                        </m:e>
                      </m:d>
                      <m:r>
                        <a:rPr lang="en-US" sz="2000" i="1">
                          <a:solidFill>
                            <a:srgbClr val="0000FF"/>
                          </a:solidFill>
                          <a:latin typeface="Cambria Math" panose="02040503050406030204" pitchFamily="18" charset="0"/>
                        </a:rPr>
                        <m:t> =</m:t>
                      </m:r>
                      <m:nary>
                        <m:naryPr>
                          <m:chr m:val="∑"/>
                          <m:limLoc m:val="subSup"/>
                          <m:ctrlPr>
                            <a:rPr lang="en-US" sz="2000" i="1">
                              <a:solidFill>
                                <a:srgbClr val="0000FF"/>
                              </a:solidFill>
                              <a:latin typeface="Cambria Math" panose="02040503050406030204" pitchFamily="18" charset="0"/>
                            </a:rPr>
                          </m:ctrlPr>
                        </m:naryPr>
                        <m:sub>
                          <m:r>
                            <m:rPr>
                              <m:brk m:alnAt="25"/>
                            </m:rPr>
                            <a:rPr lang="en-US" sz="2000" i="1">
                              <a:solidFill>
                                <a:srgbClr val="0000FF"/>
                              </a:solidFill>
                              <a:latin typeface="Cambria Math" panose="02040503050406030204" pitchFamily="18" charset="0"/>
                            </a:rPr>
                            <m:t>𝑗</m:t>
                          </m:r>
                          <m:r>
                            <a:rPr lang="en-US" sz="2000" i="1">
                              <a:solidFill>
                                <a:srgbClr val="0000FF"/>
                              </a:solidFill>
                              <a:latin typeface="Cambria Math" panose="02040503050406030204" pitchFamily="18" charset="0"/>
                            </a:rPr>
                            <m:t>=1</m:t>
                          </m:r>
                        </m:sub>
                        <m:sup>
                          <m:r>
                            <a:rPr lang="en-US" sz="2000" i="1">
                              <a:solidFill>
                                <a:srgbClr val="0000FF"/>
                              </a:solidFill>
                              <a:latin typeface="Cambria Math" panose="02040503050406030204" pitchFamily="18" charset="0"/>
                            </a:rPr>
                            <m:t>𝐽</m:t>
                          </m:r>
                        </m:sup>
                        <m:e>
                          <m:d>
                            <m:dPr>
                              <m:ctrlPr>
                                <a:rPr lang="en-US" sz="2000" i="1">
                                  <a:solidFill>
                                    <a:srgbClr val="0000FF"/>
                                  </a:solidFill>
                                  <a:latin typeface="Cambria Math" panose="02040503050406030204" pitchFamily="18" charset="0"/>
                                </a:rPr>
                              </m:ctrlPr>
                            </m:dPr>
                            <m:e>
                              <m:r>
                                <a:rPr lang="en-US" sz="2000" i="1">
                                  <a:solidFill>
                                    <a:srgbClr val="0000FF"/>
                                  </a:solidFill>
                                  <a:latin typeface="Cambria Math" panose="02040503050406030204" pitchFamily="18" charset="0"/>
                                </a:rPr>
                                <m:t>1+</m:t>
                              </m:r>
                              <m:func>
                                <m:funcPr>
                                  <m:ctrlPr>
                                    <a:rPr lang="en-US" sz="2000" i="1">
                                      <a:solidFill>
                                        <a:srgbClr val="0000FF"/>
                                      </a:solidFill>
                                      <a:latin typeface="Cambria Math" panose="02040503050406030204" pitchFamily="18" charset="0"/>
                                    </a:rPr>
                                  </m:ctrlPr>
                                </m:funcPr>
                                <m:fName>
                                  <m:r>
                                    <m:rPr>
                                      <m:sty m:val="p"/>
                                    </m:rPr>
                                    <a:rPr lang="en-US" sz="2000">
                                      <a:solidFill>
                                        <a:srgbClr val="0000FF"/>
                                      </a:solidFill>
                                      <a:latin typeface="Cambria Math" panose="02040503050406030204" pitchFamily="18" charset="0"/>
                                    </a:rPr>
                                    <m:t>log</m:t>
                                  </m:r>
                                </m:fName>
                                <m:e>
                                  <m:d>
                                    <m:dPr>
                                      <m:ctrlPr>
                                        <a:rPr lang="en-US" sz="2000" i="1">
                                          <a:solidFill>
                                            <a:srgbClr val="0000FF"/>
                                          </a:solidFill>
                                          <a:latin typeface="Cambria Math" panose="02040503050406030204" pitchFamily="18" charset="0"/>
                                        </a:rPr>
                                      </m:ctrlPr>
                                    </m:dPr>
                                    <m:e>
                                      <m:sSubSup>
                                        <m:sSubSupPr>
                                          <m:ctrlPr>
                                            <a:rPr lang="en-US" sz="2000" i="1">
                                              <a:solidFill>
                                                <a:srgbClr val="0000FF"/>
                                              </a:solidFill>
                                              <a:latin typeface="Cambria Math" panose="02040503050406030204" pitchFamily="18" charset="0"/>
                                            </a:rPr>
                                          </m:ctrlPr>
                                        </m:sSubSupPr>
                                        <m:e>
                                          <m:d>
                                            <m:dPr>
                                              <m:ctrlPr>
                                                <a:rPr lang="en-US" sz="2000" i="1">
                                                  <a:solidFill>
                                                    <a:srgbClr val="0000FF"/>
                                                  </a:solidFill>
                                                  <a:latin typeface="Cambria Math" panose="02040503050406030204" pitchFamily="18" charset="0"/>
                                                </a:rPr>
                                              </m:ctrlPr>
                                            </m:dPr>
                                            <m:e>
                                              <m:sSub>
                                                <m:sSubPr>
                                                  <m:ctrlPr>
                                                    <a:rPr lang="en-US" sz="2000" i="1">
                                                      <a:solidFill>
                                                        <a:srgbClr val="0000FF"/>
                                                      </a:solidFill>
                                                      <a:latin typeface="Cambria Math" panose="02040503050406030204" pitchFamily="18" charset="0"/>
                                                    </a:rPr>
                                                  </m:ctrlPr>
                                                </m:sSubPr>
                                                <m:e>
                                                  <m:r>
                                                    <m:rPr>
                                                      <m:sty m:val="p"/>
                                                    </m:rPr>
                                                    <a:rPr lang="en-US" sz="2000">
                                                      <a:solidFill>
                                                        <a:srgbClr val="0000FF"/>
                                                      </a:solidFill>
                                                      <a:latin typeface="Cambria Math" panose="02040503050406030204" pitchFamily="18" charset="0"/>
                                                    </a:rPr>
                                                    <m:t>Σ</m:t>
                                                  </m:r>
                                                </m:e>
                                                <m:sub>
                                                  <m:r>
                                                    <a:rPr lang="en-US" sz="2000" i="1">
                                                      <a:solidFill>
                                                        <a:srgbClr val="0000FF"/>
                                                      </a:solidFill>
                                                      <a:latin typeface="Cambria Math" panose="02040503050406030204" pitchFamily="18" charset="0"/>
                                                    </a:rPr>
                                                    <m:t>𝑧</m:t>
                                                  </m:r>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𝑥</m:t>
                                                  </m:r>
                                                </m:sub>
                                              </m:sSub>
                                            </m:e>
                                          </m:d>
                                        </m:e>
                                        <m:sub>
                                          <m:r>
                                            <a:rPr lang="en-US" sz="2000" i="1">
                                              <a:solidFill>
                                                <a:srgbClr val="0000FF"/>
                                              </a:solidFill>
                                              <a:latin typeface="Cambria Math" panose="02040503050406030204" pitchFamily="18" charset="0"/>
                                            </a:rPr>
                                            <m:t>𝑗</m:t>
                                          </m:r>
                                        </m:sub>
                                        <m:sup>
                                          <m:r>
                                            <a:rPr lang="en-US" sz="2000" i="1">
                                              <a:solidFill>
                                                <a:srgbClr val="0000FF"/>
                                              </a:solidFill>
                                              <a:latin typeface="Cambria Math" panose="02040503050406030204" pitchFamily="18" charset="0"/>
                                            </a:rPr>
                                            <m:t>2</m:t>
                                          </m:r>
                                        </m:sup>
                                      </m:sSubSup>
                                    </m:e>
                                  </m:d>
                                </m:e>
                              </m:func>
                              <m:r>
                                <a:rPr lang="en-US" sz="2000" i="1">
                                  <a:solidFill>
                                    <a:srgbClr val="0000FF"/>
                                  </a:solidFill>
                                  <a:latin typeface="Cambria Math" panose="02040503050406030204" pitchFamily="18" charset="0"/>
                                </a:rPr>
                                <m:t>−</m:t>
                              </m:r>
                              <m:sSubSup>
                                <m:sSubSupPr>
                                  <m:ctrlPr>
                                    <a:rPr lang="en-US" sz="2000" i="1">
                                      <a:solidFill>
                                        <a:srgbClr val="0000FF"/>
                                      </a:solidFill>
                                      <a:latin typeface="Cambria Math" panose="02040503050406030204" pitchFamily="18" charset="0"/>
                                    </a:rPr>
                                  </m:ctrlPr>
                                </m:sSubSupPr>
                                <m:e>
                                  <m:d>
                                    <m:dPr>
                                      <m:ctrlPr>
                                        <a:rPr lang="en-US" sz="2000" i="1">
                                          <a:solidFill>
                                            <a:srgbClr val="0000FF"/>
                                          </a:solidFill>
                                          <a:latin typeface="Cambria Math" panose="02040503050406030204" pitchFamily="18" charset="0"/>
                                        </a:rPr>
                                      </m:ctrlPr>
                                    </m:dPr>
                                    <m:e>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𝜇</m:t>
                                          </m:r>
                                        </m:e>
                                        <m:sub>
                                          <m:r>
                                            <a:rPr lang="en-US" sz="2000" i="1">
                                              <a:solidFill>
                                                <a:srgbClr val="0000FF"/>
                                              </a:solidFill>
                                              <a:latin typeface="Cambria Math" panose="02040503050406030204" pitchFamily="18" charset="0"/>
                                            </a:rPr>
                                            <m:t>𝑧</m:t>
                                          </m:r>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𝑥</m:t>
                                          </m:r>
                                        </m:sub>
                                      </m:sSub>
                                    </m:e>
                                  </m:d>
                                </m:e>
                                <m:sub>
                                  <m:r>
                                    <a:rPr lang="en-US" sz="2000" i="1">
                                      <a:solidFill>
                                        <a:srgbClr val="0000FF"/>
                                      </a:solidFill>
                                      <a:latin typeface="Cambria Math" panose="02040503050406030204" pitchFamily="18" charset="0"/>
                                    </a:rPr>
                                    <m:t>𝑗</m:t>
                                  </m:r>
                                </m:sub>
                                <m:sup>
                                  <m:r>
                                    <a:rPr lang="en-US" sz="2000" i="1">
                                      <a:solidFill>
                                        <a:srgbClr val="0000FF"/>
                                      </a:solidFill>
                                      <a:latin typeface="Cambria Math" panose="02040503050406030204" pitchFamily="18" charset="0"/>
                                    </a:rPr>
                                    <m:t>2</m:t>
                                  </m:r>
                                </m:sup>
                              </m:sSubSup>
                              <m:r>
                                <a:rPr lang="en-US" sz="2000" i="1">
                                  <a:solidFill>
                                    <a:srgbClr val="0000FF"/>
                                  </a:solidFill>
                                  <a:latin typeface="Cambria Math" panose="02040503050406030204" pitchFamily="18" charset="0"/>
                                </a:rPr>
                                <m:t>−</m:t>
                              </m:r>
                              <m:sSubSup>
                                <m:sSubSupPr>
                                  <m:ctrlPr>
                                    <a:rPr lang="en-US" sz="2000" i="1">
                                      <a:solidFill>
                                        <a:srgbClr val="0000FF"/>
                                      </a:solidFill>
                                      <a:latin typeface="Cambria Math" panose="02040503050406030204" pitchFamily="18" charset="0"/>
                                    </a:rPr>
                                  </m:ctrlPr>
                                </m:sSubSupPr>
                                <m:e>
                                  <m:d>
                                    <m:dPr>
                                      <m:ctrlPr>
                                        <a:rPr lang="en-US" sz="2000" i="1">
                                          <a:solidFill>
                                            <a:srgbClr val="0000FF"/>
                                          </a:solidFill>
                                          <a:latin typeface="Cambria Math" panose="02040503050406030204" pitchFamily="18" charset="0"/>
                                        </a:rPr>
                                      </m:ctrlPr>
                                    </m:dPr>
                                    <m:e>
                                      <m:sSub>
                                        <m:sSubPr>
                                          <m:ctrlPr>
                                            <a:rPr lang="en-US" sz="2000" i="1">
                                              <a:solidFill>
                                                <a:srgbClr val="0000FF"/>
                                              </a:solidFill>
                                              <a:latin typeface="Cambria Math" panose="02040503050406030204" pitchFamily="18" charset="0"/>
                                            </a:rPr>
                                          </m:ctrlPr>
                                        </m:sSubPr>
                                        <m:e>
                                          <m:r>
                                            <m:rPr>
                                              <m:sty m:val="p"/>
                                            </m:rPr>
                                            <a:rPr lang="en-US" sz="2000">
                                              <a:solidFill>
                                                <a:srgbClr val="0000FF"/>
                                              </a:solidFill>
                                              <a:latin typeface="Cambria Math" panose="02040503050406030204" pitchFamily="18" charset="0"/>
                                            </a:rPr>
                                            <m:t>Σ</m:t>
                                          </m:r>
                                        </m:e>
                                        <m:sub>
                                          <m:r>
                                            <a:rPr lang="en-US" sz="2000" i="1">
                                              <a:solidFill>
                                                <a:srgbClr val="0000FF"/>
                                              </a:solidFill>
                                              <a:latin typeface="Cambria Math" panose="02040503050406030204" pitchFamily="18" charset="0"/>
                                            </a:rPr>
                                            <m:t>𝑧</m:t>
                                          </m:r>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𝑥</m:t>
                                          </m:r>
                                        </m:sub>
                                      </m:sSub>
                                    </m:e>
                                  </m:d>
                                </m:e>
                                <m:sub>
                                  <m:r>
                                    <a:rPr lang="en-US" sz="2000" i="1">
                                      <a:solidFill>
                                        <a:srgbClr val="0000FF"/>
                                      </a:solidFill>
                                      <a:latin typeface="Cambria Math" panose="02040503050406030204" pitchFamily="18" charset="0"/>
                                    </a:rPr>
                                    <m:t>𝑗</m:t>
                                  </m:r>
                                </m:sub>
                                <m:sup>
                                  <m:r>
                                    <a:rPr lang="en-US" sz="2000" i="1">
                                      <a:solidFill>
                                        <a:srgbClr val="0000FF"/>
                                      </a:solidFill>
                                      <a:latin typeface="Cambria Math" panose="02040503050406030204" pitchFamily="18" charset="0"/>
                                    </a:rPr>
                                    <m:t>2</m:t>
                                  </m:r>
                                </m:sup>
                              </m:sSubSup>
                            </m:e>
                          </m:d>
                        </m:e>
                      </m:nary>
                    </m:oMath>
                  </m:oMathPara>
                </a14:m>
                <a:endParaRPr lang="en-US" dirty="0">
                  <a:solidFill>
                    <a:srgbClr val="0000FF"/>
                  </a:solidFill>
                </a:endParaRPr>
              </a:p>
              <a:p>
                <a:pPr marL="914400" lvl="1" indent="-514350">
                  <a:buFont typeface="+mj-lt"/>
                  <a:buAutoNum type="arabicPeriod"/>
                </a:pPr>
                <a:endParaRPr lang="en-US" sz="1600" dirty="0">
                  <a:solidFill>
                    <a:schemeClr val="accent6"/>
                  </a:solidFill>
                </a:endParaRPr>
              </a:p>
            </p:txBody>
          </p:sp>
        </mc:Choice>
        <mc:Fallback xmlns="">
          <p:sp>
            <p:nvSpPr>
              <p:cNvPr id="25" name="Content Placeholder 24">
                <a:extLst>
                  <a:ext uri="{FF2B5EF4-FFF2-40B4-BE49-F238E27FC236}">
                    <a16:creationId xmlns:a16="http://schemas.microsoft.com/office/drawing/2014/main" id="{9B3B5BF9-0047-3140-A421-676DDFC306DE}"/>
                  </a:ext>
                </a:extLst>
              </p:cNvPr>
              <p:cNvSpPr>
                <a:spLocks noGrp="1" noRot="1" noChangeAspect="1" noMove="1" noResize="1" noEditPoints="1" noAdjustHandles="1" noChangeArrowheads="1" noChangeShapeType="1" noTextEdit="1"/>
              </p:cNvSpPr>
              <p:nvPr>
                <p:ph idx="1"/>
              </p:nvPr>
            </p:nvSpPr>
            <p:spPr>
              <a:blipFill>
                <a:blip r:embed="rId2"/>
                <a:stretch>
                  <a:fillRect l="-1103" t="-1449" b="-2874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5105AA83-B19F-6B4F-8129-CF3E152969AB}"/>
              </a:ext>
            </a:extLst>
          </p:cNvPr>
          <p:cNvSpPr/>
          <p:nvPr/>
        </p:nvSpPr>
        <p:spPr>
          <a:xfrm>
            <a:off x="7162800" y="2286000"/>
            <a:ext cx="3810000" cy="8382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5" name="TextBox 4">
            <a:extLst>
              <a:ext uri="{FF2B5EF4-FFF2-40B4-BE49-F238E27FC236}">
                <a16:creationId xmlns:a16="http://schemas.microsoft.com/office/drawing/2014/main" id="{9A365DD7-3800-2A48-B4C7-845A3760C220}"/>
              </a:ext>
            </a:extLst>
          </p:cNvPr>
          <p:cNvSpPr txBox="1"/>
          <p:nvPr/>
        </p:nvSpPr>
        <p:spPr>
          <a:xfrm>
            <a:off x="9525000" y="6400800"/>
            <a:ext cx="2467342" cy="338554"/>
          </a:xfrm>
          <a:prstGeom prst="rect">
            <a:avLst/>
          </a:prstGeom>
          <a:noFill/>
        </p:spPr>
        <p:txBody>
          <a:bodyPr wrap="none" rtlCol="0">
            <a:spAutoFit/>
          </a:bodyPr>
          <a:lstStyle/>
          <a:p>
            <a:r>
              <a:rPr lang="en-US" sz="1600" b="0" dirty="0"/>
              <a:t>Adapted from </a:t>
            </a:r>
            <a:r>
              <a:rPr lang="en-US" sz="1600" b="0" dirty="0">
                <a:hlinkClick r:id="rId3"/>
              </a:rPr>
              <a:t>J. Johnson</a:t>
            </a:r>
            <a:endParaRPr lang="en-US" sz="1600" b="0" dirty="0"/>
          </a:p>
        </p:txBody>
      </p:sp>
    </p:spTree>
    <p:extLst>
      <p:ext uri="{BB962C8B-B14F-4D97-AF65-F5344CB8AC3E}">
        <p14:creationId xmlns:p14="http://schemas.microsoft.com/office/powerpoint/2010/main" val="4024008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0E78-96FD-5044-BDB0-B54B3EE95B92}"/>
              </a:ext>
            </a:extLst>
          </p:cNvPr>
          <p:cNvSpPr>
            <a:spLocks noGrp="1"/>
          </p:cNvSpPr>
          <p:nvPr>
            <p:ph type="title"/>
          </p:nvPr>
        </p:nvSpPr>
        <p:spPr/>
        <p:txBody>
          <a:bodyPr>
            <a:normAutofit/>
          </a:bodyPr>
          <a:lstStyle/>
          <a:p>
            <a:r>
              <a:rPr lang="en-US" dirty="0"/>
              <a:t>Variational autoencoders: Training</a:t>
            </a:r>
          </a:p>
        </p:txBody>
      </p:sp>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9B3B5BF9-0047-3140-A421-676DDFC306DE}"/>
                  </a:ext>
                </a:extLst>
              </p:cNvPr>
              <p:cNvSpPr>
                <a:spLocks noGrp="1"/>
              </p:cNvSpPr>
              <p:nvPr>
                <p:ph idx="1"/>
              </p:nvPr>
            </p:nvSpPr>
            <p:spPr/>
            <p:txBody>
              <a:bodyPr/>
              <a:lstStyle/>
              <a:p>
                <a:pPr marL="457200" indent="-457200">
                  <a:buFont typeface="Arial" panose="020B0604020202020204" pitchFamily="34" charset="0"/>
                  <a:buChar char="•"/>
                </a:pPr>
                <a:r>
                  <a:rPr lang="en-US" dirty="0"/>
                  <a:t>Objective: maximize the </a:t>
                </a:r>
                <a:r>
                  <a:rPr lang="en-US" i="1" dirty="0"/>
                  <a:t>variational lower bound </a:t>
                </a:r>
                <a:r>
                  <a:rPr lang="en-US" dirty="0"/>
                  <a:t>on the data likelihood:</a:t>
                </a:r>
              </a:p>
              <a:p>
                <a:pPr marL="457200" indent="-457200">
                  <a:buFont typeface="Arial" panose="020B0604020202020204" pitchFamily="34" charset="0"/>
                  <a:buChar char="•"/>
                </a:pPr>
                <a:endParaRPr lang="en-US" i="1" dirty="0"/>
              </a:p>
              <a:p>
                <a:pPr marL="0" indent="0"/>
                <a14:m>
                  <m:oMathPara xmlns:m="http://schemas.openxmlformats.org/officeDocument/2006/math">
                    <m:oMathParaPr>
                      <m:jc m:val="centerGroup"/>
                    </m:oMathParaPr>
                    <m:oMath xmlns:m="http://schemas.openxmlformats.org/officeDocument/2006/math">
                      <m:func>
                        <m:funcPr>
                          <m:ctrlPr>
                            <a:rPr lang="en-US" i="1" smtClean="0">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e>
                          </m:d>
                          <m:r>
                            <a:rPr lang="en-US" b="0" i="1" smtClean="0">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e>
                      </m:func>
                      <m:sSub>
                        <m:sSubPr>
                          <m:ctrlPr>
                            <a:rPr lang="en-US" i="1">
                              <a:solidFill>
                                <a:srgbClr val="7030A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𝔼</m:t>
                          </m:r>
                        </m:e>
                        <m:sub>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sub>
                      </m:sSub>
                      <m:r>
                        <a:rPr lang="en-US" i="1">
                          <a:solidFill>
                            <a:srgbClr val="7030A0"/>
                          </a:solidFill>
                          <a:latin typeface="Cambria Math" panose="02040503050406030204" pitchFamily="18" charset="0"/>
                        </a:rPr>
                        <m:t>[</m:t>
                      </m:r>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m:t>
                          </m:r>
                        </m:e>
                      </m:func>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𝐷</m:t>
                          </m:r>
                        </m:e>
                        <m:sub>
                          <m:r>
                            <a:rPr lang="en-US" i="1">
                              <a:solidFill>
                                <a:srgbClr val="7030A0"/>
                              </a:solidFill>
                              <a:latin typeface="Cambria Math" panose="02040503050406030204" pitchFamily="18" charset="0"/>
                            </a:rPr>
                            <m:t>𝐾𝐿</m:t>
                          </m:r>
                        </m:sub>
                      </m:sSub>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e>
                              <m:r>
                                <a:rPr lang="en-US" i="1">
                                  <a:solidFill>
                                    <a:srgbClr val="7030A0"/>
                                  </a:solidFill>
                                  <a:latin typeface="Cambria Math" panose="02040503050406030204" pitchFamily="18" charset="0"/>
                                </a:rPr>
                                <m:t>𝑥</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𝑝</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d>
                        </m:e>
                      </m:d>
                    </m:oMath>
                  </m:oMathPara>
                </a14:m>
                <a:endParaRPr lang="en-US" dirty="0">
                  <a:solidFill>
                    <a:srgbClr val="7030A0"/>
                  </a:solidFill>
                </a:endParaRPr>
              </a:p>
              <a:p>
                <a:pPr marL="457200" indent="-457200">
                  <a:buFont typeface="Arial" panose="020B0604020202020204" pitchFamily="34" charset="0"/>
                  <a:buChar char="•"/>
                </a:pPr>
                <a:endParaRPr lang="en-US" i="1" dirty="0"/>
              </a:p>
              <a:p>
                <a:pPr marL="514350" indent="-514350">
                  <a:buFont typeface="+mj-lt"/>
                  <a:buAutoNum type="arabicPeriod"/>
                </a:pPr>
                <a:r>
                  <a:rPr lang="en-US" sz="2400" dirty="0">
                    <a:solidFill>
                      <a:schemeClr val="tx1"/>
                    </a:solidFill>
                  </a:rPr>
                  <a:t>Run training point </a:t>
                </a:r>
                <a14:m>
                  <m:oMath xmlns:m="http://schemas.openxmlformats.org/officeDocument/2006/math">
                    <m:r>
                      <a:rPr lang="en-US" sz="2400" i="1" dirty="0" smtClean="0">
                        <a:solidFill>
                          <a:schemeClr val="tx1"/>
                        </a:solidFill>
                        <a:latin typeface="Cambria Math" panose="02040503050406030204" pitchFamily="18" charset="0"/>
                      </a:rPr>
                      <m:t>𝑥</m:t>
                    </m:r>
                  </m:oMath>
                </a14:m>
                <a:r>
                  <a:rPr lang="en-US" sz="2400" dirty="0">
                    <a:solidFill>
                      <a:schemeClr val="tx1"/>
                    </a:solidFill>
                  </a:rPr>
                  <a:t> through encoder to get a distribution over latent codes </a:t>
                </a:r>
                <a14:m>
                  <m:oMath xmlns:m="http://schemas.openxmlformats.org/officeDocument/2006/math">
                    <m:r>
                      <a:rPr lang="en-US" sz="2400" i="1" dirty="0" smtClean="0">
                        <a:solidFill>
                          <a:schemeClr val="tx1"/>
                        </a:solidFill>
                        <a:latin typeface="Cambria Math" panose="02040503050406030204" pitchFamily="18" charset="0"/>
                      </a:rPr>
                      <m:t>𝑧</m:t>
                    </m:r>
                  </m:oMath>
                </a14:m>
                <a:endParaRPr lang="en-US" sz="2400" dirty="0">
                  <a:solidFill>
                    <a:schemeClr val="tx1"/>
                  </a:solidFill>
                </a:endParaRPr>
              </a:p>
              <a:p>
                <a:pPr marL="514350" indent="-514350">
                  <a:buFont typeface="+mj-lt"/>
                  <a:buAutoNum type="arabicPeriod"/>
                </a:pPr>
                <a:r>
                  <a:rPr lang="en-US" sz="2400" dirty="0">
                    <a:solidFill>
                      <a:schemeClr val="tx1"/>
                    </a:solidFill>
                  </a:rPr>
                  <a:t>Encoder output should match the prior </a:t>
                </a:r>
                <a14:m>
                  <m:oMath xmlns:m="http://schemas.openxmlformats.org/officeDocument/2006/math">
                    <m:r>
                      <a:rPr lang="en-US" sz="2400" i="1" dirty="0" smtClean="0">
                        <a:solidFill>
                          <a:schemeClr val="tx1"/>
                        </a:solidFill>
                        <a:latin typeface="Cambria Math" panose="02040503050406030204" pitchFamily="18" charset="0"/>
                      </a:rPr>
                      <m:t>𝑝</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𝑧</m:t>
                    </m:r>
                    <m:r>
                      <a:rPr lang="en-US" sz="2400" i="1" dirty="0" smtClean="0">
                        <a:solidFill>
                          <a:schemeClr val="tx1"/>
                        </a:solidFill>
                        <a:latin typeface="Cambria Math" panose="02040503050406030204" pitchFamily="18" charset="0"/>
                      </a:rPr>
                      <m:t>)</m:t>
                    </m:r>
                  </m:oMath>
                </a14:m>
                <a:endParaRPr lang="en-US" sz="2400" dirty="0">
                  <a:solidFill>
                    <a:schemeClr val="tx1"/>
                  </a:solidFill>
                </a:endParaRPr>
              </a:p>
              <a:p>
                <a:pPr marL="514350" indent="-514350">
                  <a:buFont typeface="+mj-lt"/>
                  <a:buAutoNum type="arabicPeriod"/>
                </a:pPr>
                <a:r>
                  <a:rPr lang="en-US" sz="2400" dirty="0">
                    <a:solidFill>
                      <a:srgbClr val="0000FF"/>
                    </a:solidFill>
                  </a:rPr>
                  <a:t>Sample code </a:t>
                </a:r>
                <a14:m>
                  <m:oMath xmlns:m="http://schemas.openxmlformats.org/officeDocument/2006/math">
                    <m:r>
                      <a:rPr lang="en-US" sz="2400" i="1" dirty="0" smtClean="0">
                        <a:solidFill>
                          <a:srgbClr val="0000FF"/>
                        </a:solidFill>
                        <a:latin typeface="Cambria Math" panose="02040503050406030204" pitchFamily="18" charset="0"/>
                      </a:rPr>
                      <m:t>𝑧</m:t>
                    </m:r>
                  </m:oMath>
                </a14:m>
                <a:r>
                  <a:rPr lang="en-US" sz="2400" dirty="0">
                    <a:solidFill>
                      <a:srgbClr val="0000FF"/>
                    </a:solidFill>
                  </a:rPr>
                  <a:t> from encoder output</a:t>
                </a:r>
              </a:p>
            </p:txBody>
          </p:sp>
        </mc:Choice>
        <mc:Fallback xmlns="">
          <p:sp>
            <p:nvSpPr>
              <p:cNvPr id="25" name="Content Placeholder 24">
                <a:extLst>
                  <a:ext uri="{FF2B5EF4-FFF2-40B4-BE49-F238E27FC236}">
                    <a16:creationId xmlns:a16="http://schemas.microsoft.com/office/drawing/2014/main" id="{9B3B5BF9-0047-3140-A421-676DDFC306DE}"/>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5105AA83-B19F-6B4F-8129-CF3E152969AB}"/>
              </a:ext>
            </a:extLst>
          </p:cNvPr>
          <p:cNvSpPr/>
          <p:nvPr/>
        </p:nvSpPr>
        <p:spPr>
          <a:xfrm>
            <a:off x="3733800" y="2590800"/>
            <a:ext cx="1295400" cy="4572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5" name="TextBox 4">
            <a:extLst>
              <a:ext uri="{FF2B5EF4-FFF2-40B4-BE49-F238E27FC236}">
                <a16:creationId xmlns:a16="http://schemas.microsoft.com/office/drawing/2014/main" id="{78FBBD59-2B26-A849-B3CF-4DA598550B68}"/>
              </a:ext>
            </a:extLst>
          </p:cNvPr>
          <p:cNvSpPr txBox="1"/>
          <p:nvPr/>
        </p:nvSpPr>
        <p:spPr>
          <a:xfrm>
            <a:off x="9525000" y="6400800"/>
            <a:ext cx="2467342" cy="338554"/>
          </a:xfrm>
          <a:prstGeom prst="rect">
            <a:avLst/>
          </a:prstGeom>
          <a:noFill/>
        </p:spPr>
        <p:txBody>
          <a:bodyPr wrap="none" rtlCol="0">
            <a:spAutoFit/>
          </a:bodyPr>
          <a:lstStyle/>
          <a:p>
            <a:r>
              <a:rPr lang="en-US" sz="1600" b="0" dirty="0"/>
              <a:t>Adapted from </a:t>
            </a:r>
            <a:r>
              <a:rPr lang="en-US" sz="1600" b="0" dirty="0">
                <a:hlinkClick r:id="rId3"/>
              </a:rPr>
              <a:t>J. Johnson</a:t>
            </a:r>
            <a:endParaRPr lang="en-US" sz="1600" b="0" dirty="0"/>
          </a:p>
        </p:txBody>
      </p:sp>
    </p:spTree>
    <p:extLst>
      <p:ext uri="{BB962C8B-B14F-4D97-AF65-F5344CB8AC3E}">
        <p14:creationId xmlns:p14="http://schemas.microsoft.com/office/powerpoint/2010/main" val="416894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0E78-96FD-5044-BDB0-B54B3EE95B92}"/>
              </a:ext>
            </a:extLst>
          </p:cNvPr>
          <p:cNvSpPr>
            <a:spLocks noGrp="1"/>
          </p:cNvSpPr>
          <p:nvPr>
            <p:ph type="title"/>
          </p:nvPr>
        </p:nvSpPr>
        <p:spPr/>
        <p:txBody>
          <a:bodyPr>
            <a:normAutofit/>
          </a:bodyPr>
          <a:lstStyle/>
          <a:p>
            <a:r>
              <a:rPr lang="en-US" dirty="0"/>
              <a:t>Variational autoencoders: Training</a:t>
            </a:r>
          </a:p>
        </p:txBody>
      </p:sp>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9B3B5BF9-0047-3140-A421-676DDFC306DE}"/>
                  </a:ext>
                </a:extLst>
              </p:cNvPr>
              <p:cNvSpPr>
                <a:spLocks noGrp="1"/>
              </p:cNvSpPr>
              <p:nvPr>
                <p:ph idx="1"/>
              </p:nvPr>
            </p:nvSpPr>
            <p:spPr/>
            <p:txBody>
              <a:bodyPr/>
              <a:lstStyle/>
              <a:p>
                <a:pPr marL="457200" indent="-457200">
                  <a:buFont typeface="Arial" panose="020B0604020202020204" pitchFamily="34" charset="0"/>
                  <a:buChar char="•"/>
                </a:pPr>
                <a:r>
                  <a:rPr lang="en-US" dirty="0"/>
                  <a:t>Objective: maximize the </a:t>
                </a:r>
                <a:r>
                  <a:rPr lang="en-US" i="1" dirty="0"/>
                  <a:t>variational lower bound </a:t>
                </a:r>
                <a:r>
                  <a:rPr lang="en-US" dirty="0"/>
                  <a:t>on the data likelihood:</a:t>
                </a:r>
              </a:p>
              <a:p>
                <a:pPr marL="457200" indent="-457200">
                  <a:buFont typeface="Arial" panose="020B0604020202020204" pitchFamily="34" charset="0"/>
                  <a:buChar char="•"/>
                </a:pPr>
                <a:endParaRPr lang="en-US" i="1" dirty="0"/>
              </a:p>
              <a:p>
                <a:pPr marL="0" indent="0"/>
                <a14:m>
                  <m:oMathPara xmlns:m="http://schemas.openxmlformats.org/officeDocument/2006/math">
                    <m:oMathParaPr>
                      <m:jc m:val="centerGroup"/>
                    </m:oMathParaPr>
                    <m:oMath xmlns:m="http://schemas.openxmlformats.org/officeDocument/2006/math">
                      <m:func>
                        <m:funcPr>
                          <m:ctrlPr>
                            <a:rPr lang="en-US" i="1" smtClean="0">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e>
                          </m:d>
                          <m:r>
                            <a:rPr lang="en-US" b="0" i="1" smtClean="0">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e>
                      </m:func>
                      <m:sSub>
                        <m:sSubPr>
                          <m:ctrlPr>
                            <a:rPr lang="en-US" i="1">
                              <a:solidFill>
                                <a:srgbClr val="7030A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𝔼</m:t>
                          </m:r>
                        </m:e>
                        <m:sub>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sub>
                      </m:sSub>
                      <m:r>
                        <a:rPr lang="en-US" i="1">
                          <a:solidFill>
                            <a:srgbClr val="7030A0"/>
                          </a:solidFill>
                          <a:latin typeface="Cambria Math" panose="02040503050406030204" pitchFamily="18" charset="0"/>
                        </a:rPr>
                        <m:t>[</m:t>
                      </m:r>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m:t>
                          </m:r>
                        </m:e>
                      </m:func>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𝐷</m:t>
                          </m:r>
                        </m:e>
                        <m:sub>
                          <m:r>
                            <a:rPr lang="en-US" i="1">
                              <a:solidFill>
                                <a:srgbClr val="7030A0"/>
                              </a:solidFill>
                              <a:latin typeface="Cambria Math" panose="02040503050406030204" pitchFamily="18" charset="0"/>
                            </a:rPr>
                            <m:t>𝐾𝐿</m:t>
                          </m:r>
                        </m:sub>
                      </m:sSub>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e>
                              <m:r>
                                <a:rPr lang="en-US" i="1">
                                  <a:solidFill>
                                    <a:srgbClr val="7030A0"/>
                                  </a:solidFill>
                                  <a:latin typeface="Cambria Math" panose="02040503050406030204" pitchFamily="18" charset="0"/>
                                </a:rPr>
                                <m:t>𝑥</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𝑝</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d>
                        </m:e>
                      </m:d>
                    </m:oMath>
                  </m:oMathPara>
                </a14:m>
                <a:endParaRPr lang="en-US" dirty="0">
                  <a:solidFill>
                    <a:srgbClr val="7030A0"/>
                  </a:solidFill>
                </a:endParaRPr>
              </a:p>
              <a:p>
                <a:pPr marL="457200" indent="-457200">
                  <a:buFont typeface="Arial" panose="020B0604020202020204" pitchFamily="34" charset="0"/>
                  <a:buChar char="•"/>
                </a:pPr>
                <a:endParaRPr lang="en-US" i="1" dirty="0"/>
              </a:p>
              <a:p>
                <a:pPr marL="514350" indent="-514350">
                  <a:buFont typeface="+mj-lt"/>
                  <a:buAutoNum type="arabicPeriod"/>
                </a:pPr>
                <a:r>
                  <a:rPr lang="en-US" sz="2400" dirty="0">
                    <a:solidFill>
                      <a:schemeClr val="tx1"/>
                    </a:solidFill>
                  </a:rPr>
                  <a:t>Run training point </a:t>
                </a:r>
                <a14:m>
                  <m:oMath xmlns:m="http://schemas.openxmlformats.org/officeDocument/2006/math">
                    <m:r>
                      <a:rPr lang="en-US" sz="2400" i="1" dirty="0" smtClean="0">
                        <a:solidFill>
                          <a:schemeClr val="tx1"/>
                        </a:solidFill>
                        <a:latin typeface="Cambria Math" panose="02040503050406030204" pitchFamily="18" charset="0"/>
                      </a:rPr>
                      <m:t>𝑥</m:t>
                    </m:r>
                  </m:oMath>
                </a14:m>
                <a:r>
                  <a:rPr lang="en-US" sz="2400" dirty="0">
                    <a:solidFill>
                      <a:schemeClr val="tx1"/>
                    </a:solidFill>
                  </a:rPr>
                  <a:t> through encoder to get a distribution over latent codes </a:t>
                </a:r>
                <a14:m>
                  <m:oMath xmlns:m="http://schemas.openxmlformats.org/officeDocument/2006/math">
                    <m:r>
                      <a:rPr lang="en-US" sz="2400" i="1" dirty="0" smtClean="0">
                        <a:solidFill>
                          <a:schemeClr val="tx1"/>
                        </a:solidFill>
                        <a:latin typeface="Cambria Math" panose="02040503050406030204" pitchFamily="18" charset="0"/>
                      </a:rPr>
                      <m:t>𝑧</m:t>
                    </m:r>
                  </m:oMath>
                </a14:m>
                <a:endParaRPr lang="en-US" sz="2400" dirty="0">
                  <a:solidFill>
                    <a:schemeClr val="tx1"/>
                  </a:solidFill>
                </a:endParaRPr>
              </a:p>
              <a:p>
                <a:pPr marL="514350" indent="-514350">
                  <a:buFont typeface="+mj-lt"/>
                  <a:buAutoNum type="arabicPeriod"/>
                </a:pPr>
                <a:r>
                  <a:rPr lang="en-US" sz="2400" dirty="0">
                    <a:solidFill>
                      <a:schemeClr val="tx1"/>
                    </a:solidFill>
                  </a:rPr>
                  <a:t>Encoder output should match the prior </a:t>
                </a:r>
                <a14:m>
                  <m:oMath xmlns:m="http://schemas.openxmlformats.org/officeDocument/2006/math">
                    <m:r>
                      <a:rPr lang="en-US" sz="2400" i="1" dirty="0" smtClean="0">
                        <a:solidFill>
                          <a:schemeClr val="tx1"/>
                        </a:solidFill>
                        <a:latin typeface="Cambria Math" panose="02040503050406030204" pitchFamily="18" charset="0"/>
                      </a:rPr>
                      <m:t>𝑝</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𝑧</m:t>
                    </m:r>
                    <m:r>
                      <a:rPr lang="en-US" sz="2400" i="1" dirty="0" smtClean="0">
                        <a:solidFill>
                          <a:schemeClr val="tx1"/>
                        </a:solidFill>
                        <a:latin typeface="Cambria Math" panose="02040503050406030204" pitchFamily="18" charset="0"/>
                      </a:rPr>
                      <m:t>)</m:t>
                    </m:r>
                  </m:oMath>
                </a14:m>
                <a:endParaRPr lang="en-US" sz="2400" dirty="0">
                  <a:solidFill>
                    <a:schemeClr val="tx1"/>
                  </a:solidFill>
                </a:endParaRPr>
              </a:p>
              <a:p>
                <a:pPr marL="514350" indent="-514350">
                  <a:buFont typeface="+mj-lt"/>
                  <a:buAutoNum type="arabicPeriod"/>
                </a:pPr>
                <a:r>
                  <a:rPr lang="en-US" sz="2400" dirty="0">
                    <a:solidFill>
                      <a:schemeClr val="tx1"/>
                    </a:solidFill>
                  </a:rPr>
                  <a:t>Sample code </a:t>
                </a:r>
                <a14:m>
                  <m:oMath xmlns:m="http://schemas.openxmlformats.org/officeDocument/2006/math">
                    <m:r>
                      <a:rPr lang="en-US" sz="2400" i="1" dirty="0" smtClean="0">
                        <a:solidFill>
                          <a:schemeClr val="tx1"/>
                        </a:solidFill>
                        <a:latin typeface="Cambria Math" panose="02040503050406030204" pitchFamily="18" charset="0"/>
                      </a:rPr>
                      <m:t>𝑧</m:t>
                    </m:r>
                  </m:oMath>
                </a14:m>
                <a:r>
                  <a:rPr lang="en-US" sz="2400" dirty="0">
                    <a:solidFill>
                      <a:schemeClr val="tx1"/>
                    </a:solidFill>
                  </a:rPr>
                  <a:t> from encoder output</a:t>
                </a:r>
              </a:p>
              <a:p>
                <a:pPr marL="514350" indent="-514350">
                  <a:buFont typeface="+mj-lt"/>
                  <a:buAutoNum type="arabicPeriod"/>
                </a:pPr>
                <a:r>
                  <a:rPr lang="en-US" sz="2400" dirty="0">
                    <a:solidFill>
                      <a:srgbClr val="0000FF"/>
                    </a:solidFill>
                  </a:rPr>
                  <a:t>Run sampled </a:t>
                </a:r>
                <a14:m>
                  <m:oMath xmlns:m="http://schemas.openxmlformats.org/officeDocument/2006/math">
                    <m:r>
                      <a:rPr lang="en-US" sz="2400" i="1" dirty="0" smtClean="0">
                        <a:solidFill>
                          <a:srgbClr val="0000FF"/>
                        </a:solidFill>
                        <a:latin typeface="Cambria Math" panose="02040503050406030204" pitchFamily="18" charset="0"/>
                      </a:rPr>
                      <m:t>𝑧</m:t>
                    </m:r>
                  </m:oMath>
                </a14:m>
                <a:r>
                  <a:rPr lang="en-US" sz="2400" dirty="0">
                    <a:solidFill>
                      <a:srgbClr val="0000FF"/>
                    </a:solidFill>
                  </a:rPr>
                  <a:t> through decoder to get a distribution over data samples</a:t>
                </a:r>
              </a:p>
            </p:txBody>
          </p:sp>
        </mc:Choice>
        <mc:Fallback xmlns="">
          <p:sp>
            <p:nvSpPr>
              <p:cNvPr id="25" name="Content Placeholder 24">
                <a:extLst>
                  <a:ext uri="{FF2B5EF4-FFF2-40B4-BE49-F238E27FC236}">
                    <a16:creationId xmlns:a16="http://schemas.microsoft.com/office/drawing/2014/main" id="{9B3B5BF9-0047-3140-A421-676DDFC306DE}"/>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5105AA83-B19F-6B4F-8129-CF3E152969AB}"/>
              </a:ext>
            </a:extLst>
          </p:cNvPr>
          <p:cNvSpPr/>
          <p:nvPr/>
        </p:nvSpPr>
        <p:spPr>
          <a:xfrm>
            <a:off x="5638800" y="2438400"/>
            <a:ext cx="1219200" cy="533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5" name="TextBox 4">
            <a:extLst>
              <a:ext uri="{FF2B5EF4-FFF2-40B4-BE49-F238E27FC236}">
                <a16:creationId xmlns:a16="http://schemas.microsoft.com/office/drawing/2014/main" id="{0A8690B3-223D-5142-BAD1-34EB2C466F63}"/>
              </a:ext>
            </a:extLst>
          </p:cNvPr>
          <p:cNvSpPr txBox="1"/>
          <p:nvPr/>
        </p:nvSpPr>
        <p:spPr>
          <a:xfrm>
            <a:off x="9525000" y="6400800"/>
            <a:ext cx="2467342" cy="338554"/>
          </a:xfrm>
          <a:prstGeom prst="rect">
            <a:avLst/>
          </a:prstGeom>
          <a:noFill/>
        </p:spPr>
        <p:txBody>
          <a:bodyPr wrap="none" rtlCol="0">
            <a:spAutoFit/>
          </a:bodyPr>
          <a:lstStyle/>
          <a:p>
            <a:r>
              <a:rPr lang="en-US" sz="1600" b="0" dirty="0"/>
              <a:t>Adapted from </a:t>
            </a:r>
            <a:r>
              <a:rPr lang="en-US" sz="1600" b="0" dirty="0">
                <a:hlinkClick r:id="rId3"/>
              </a:rPr>
              <a:t>J. Johnson</a:t>
            </a:r>
            <a:endParaRPr lang="en-US" sz="1600" b="0" dirty="0"/>
          </a:p>
        </p:txBody>
      </p:sp>
    </p:spTree>
    <p:extLst>
      <p:ext uri="{BB962C8B-B14F-4D97-AF65-F5344CB8AC3E}">
        <p14:creationId xmlns:p14="http://schemas.microsoft.com/office/powerpoint/2010/main" val="292499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0E78-96FD-5044-BDB0-B54B3EE95B92}"/>
              </a:ext>
            </a:extLst>
          </p:cNvPr>
          <p:cNvSpPr>
            <a:spLocks noGrp="1"/>
          </p:cNvSpPr>
          <p:nvPr>
            <p:ph type="title"/>
          </p:nvPr>
        </p:nvSpPr>
        <p:spPr/>
        <p:txBody>
          <a:bodyPr>
            <a:normAutofit/>
          </a:bodyPr>
          <a:lstStyle/>
          <a:p>
            <a:r>
              <a:rPr lang="en-US" dirty="0"/>
              <a:t>Variational autoencoders: Training</a:t>
            </a:r>
          </a:p>
        </p:txBody>
      </p:sp>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9B3B5BF9-0047-3140-A421-676DDFC306DE}"/>
                  </a:ext>
                </a:extLst>
              </p:cNvPr>
              <p:cNvSpPr>
                <a:spLocks noGrp="1"/>
              </p:cNvSpPr>
              <p:nvPr>
                <p:ph idx="1"/>
              </p:nvPr>
            </p:nvSpPr>
            <p:spPr/>
            <p:txBody>
              <a:bodyPr/>
              <a:lstStyle/>
              <a:p>
                <a:pPr marL="457200" indent="-457200">
                  <a:buFont typeface="Arial" panose="020B0604020202020204" pitchFamily="34" charset="0"/>
                  <a:buChar char="•"/>
                </a:pPr>
                <a:r>
                  <a:rPr lang="en-US" dirty="0"/>
                  <a:t>Objective: maximize the </a:t>
                </a:r>
                <a:r>
                  <a:rPr lang="en-US" i="1" dirty="0"/>
                  <a:t>variational lower bound </a:t>
                </a:r>
                <a:r>
                  <a:rPr lang="en-US" dirty="0"/>
                  <a:t>on the data likelihood:</a:t>
                </a:r>
              </a:p>
              <a:p>
                <a:pPr marL="457200" indent="-457200">
                  <a:buFont typeface="Arial" panose="020B0604020202020204" pitchFamily="34" charset="0"/>
                  <a:buChar char="•"/>
                </a:pPr>
                <a:endParaRPr lang="en-US" i="1" dirty="0"/>
              </a:p>
              <a:p>
                <a:pPr marL="0" indent="0"/>
                <a14:m>
                  <m:oMathPara xmlns:m="http://schemas.openxmlformats.org/officeDocument/2006/math">
                    <m:oMathParaPr>
                      <m:jc m:val="centerGroup"/>
                    </m:oMathParaPr>
                    <m:oMath xmlns:m="http://schemas.openxmlformats.org/officeDocument/2006/math">
                      <m:func>
                        <m:funcPr>
                          <m:ctrlPr>
                            <a:rPr lang="en-US" i="1" smtClean="0">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e>
                          </m:d>
                          <m:r>
                            <a:rPr lang="en-US" b="0" i="1" smtClean="0">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e>
                      </m:func>
                      <m:sSub>
                        <m:sSubPr>
                          <m:ctrlPr>
                            <a:rPr lang="en-US" i="1">
                              <a:solidFill>
                                <a:srgbClr val="7030A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𝔼</m:t>
                          </m:r>
                        </m:e>
                        <m:sub>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sub>
                      </m:sSub>
                      <m:r>
                        <a:rPr lang="en-US" i="1">
                          <a:solidFill>
                            <a:srgbClr val="7030A0"/>
                          </a:solidFill>
                          <a:latin typeface="Cambria Math" panose="02040503050406030204" pitchFamily="18" charset="0"/>
                        </a:rPr>
                        <m:t>[</m:t>
                      </m:r>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m:t>
                          </m:r>
                        </m:e>
                      </m:func>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𝐷</m:t>
                          </m:r>
                        </m:e>
                        <m:sub>
                          <m:r>
                            <a:rPr lang="en-US" i="1">
                              <a:solidFill>
                                <a:srgbClr val="7030A0"/>
                              </a:solidFill>
                              <a:latin typeface="Cambria Math" panose="02040503050406030204" pitchFamily="18" charset="0"/>
                            </a:rPr>
                            <m:t>𝐾𝐿</m:t>
                          </m:r>
                        </m:sub>
                      </m:sSub>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e>
                              <m:r>
                                <a:rPr lang="en-US" i="1">
                                  <a:solidFill>
                                    <a:srgbClr val="7030A0"/>
                                  </a:solidFill>
                                  <a:latin typeface="Cambria Math" panose="02040503050406030204" pitchFamily="18" charset="0"/>
                                </a:rPr>
                                <m:t>𝑥</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𝑝</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d>
                        </m:e>
                      </m:d>
                    </m:oMath>
                  </m:oMathPara>
                </a14:m>
                <a:endParaRPr lang="en-US" dirty="0">
                  <a:solidFill>
                    <a:srgbClr val="7030A0"/>
                  </a:solidFill>
                </a:endParaRPr>
              </a:p>
              <a:p>
                <a:pPr marL="457200" indent="-457200">
                  <a:buFont typeface="Arial" panose="020B0604020202020204" pitchFamily="34" charset="0"/>
                  <a:buChar char="•"/>
                </a:pPr>
                <a:endParaRPr lang="en-US" i="1" dirty="0"/>
              </a:p>
              <a:p>
                <a:pPr marL="514350" indent="-514350">
                  <a:buFont typeface="+mj-lt"/>
                  <a:buAutoNum type="arabicPeriod"/>
                </a:pPr>
                <a:r>
                  <a:rPr lang="en-US" sz="2400" dirty="0">
                    <a:solidFill>
                      <a:schemeClr val="tx1"/>
                    </a:solidFill>
                  </a:rPr>
                  <a:t>Run training point </a:t>
                </a:r>
                <a14:m>
                  <m:oMath xmlns:m="http://schemas.openxmlformats.org/officeDocument/2006/math">
                    <m:r>
                      <a:rPr lang="en-US" sz="2400" i="1" dirty="0" smtClean="0">
                        <a:solidFill>
                          <a:schemeClr val="tx1"/>
                        </a:solidFill>
                        <a:latin typeface="Cambria Math" panose="02040503050406030204" pitchFamily="18" charset="0"/>
                      </a:rPr>
                      <m:t>𝑥</m:t>
                    </m:r>
                  </m:oMath>
                </a14:m>
                <a:r>
                  <a:rPr lang="en-US" sz="2400" dirty="0">
                    <a:solidFill>
                      <a:schemeClr val="tx1"/>
                    </a:solidFill>
                  </a:rPr>
                  <a:t> through encoder to get a distribution over latent codes </a:t>
                </a:r>
                <a14:m>
                  <m:oMath xmlns:m="http://schemas.openxmlformats.org/officeDocument/2006/math">
                    <m:r>
                      <a:rPr lang="en-US" sz="2400" i="1" dirty="0" smtClean="0">
                        <a:solidFill>
                          <a:schemeClr val="tx1"/>
                        </a:solidFill>
                        <a:latin typeface="Cambria Math" panose="02040503050406030204" pitchFamily="18" charset="0"/>
                      </a:rPr>
                      <m:t>𝑧</m:t>
                    </m:r>
                  </m:oMath>
                </a14:m>
                <a:endParaRPr lang="en-US" sz="2400" dirty="0">
                  <a:solidFill>
                    <a:schemeClr val="tx1"/>
                  </a:solidFill>
                </a:endParaRPr>
              </a:p>
              <a:p>
                <a:pPr marL="514350" indent="-514350">
                  <a:buFont typeface="+mj-lt"/>
                  <a:buAutoNum type="arabicPeriod"/>
                </a:pPr>
                <a:r>
                  <a:rPr lang="en-US" sz="2400" dirty="0">
                    <a:solidFill>
                      <a:schemeClr val="tx1"/>
                    </a:solidFill>
                  </a:rPr>
                  <a:t>Encoder output should match the prior </a:t>
                </a:r>
                <a14:m>
                  <m:oMath xmlns:m="http://schemas.openxmlformats.org/officeDocument/2006/math">
                    <m:r>
                      <a:rPr lang="en-US" sz="2400" i="1" dirty="0" smtClean="0">
                        <a:solidFill>
                          <a:schemeClr val="tx1"/>
                        </a:solidFill>
                        <a:latin typeface="Cambria Math" panose="02040503050406030204" pitchFamily="18" charset="0"/>
                      </a:rPr>
                      <m:t>𝑝</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𝑧</m:t>
                    </m:r>
                    <m:r>
                      <a:rPr lang="en-US" sz="2400" i="1" dirty="0" smtClean="0">
                        <a:solidFill>
                          <a:schemeClr val="tx1"/>
                        </a:solidFill>
                        <a:latin typeface="Cambria Math" panose="02040503050406030204" pitchFamily="18" charset="0"/>
                      </a:rPr>
                      <m:t>)</m:t>
                    </m:r>
                  </m:oMath>
                </a14:m>
                <a:endParaRPr lang="en-US" sz="2400" dirty="0">
                  <a:solidFill>
                    <a:schemeClr val="tx1"/>
                  </a:solidFill>
                </a:endParaRPr>
              </a:p>
              <a:p>
                <a:pPr marL="514350" indent="-514350">
                  <a:buFont typeface="+mj-lt"/>
                  <a:buAutoNum type="arabicPeriod"/>
                </a:pPr>
                <a:r>
                  <a:rPr lang="en-US" sz="2400" dirty="0">
                    <a:solidFill>
                      <a:schemeClr val="tx1"/>
                    </a:solidFill>
                  </a:rPr>
                  <a:t>Sample code </a:t>
                </a:r>
                <a14:m>
                  <m:oMath xmlns:m="http://schemas.openxmlformats.org/officeDocument/2006/math">
                    <m:r>
                      <a:rPr lang="en-US" sz="2400" i="1" dirty="0" smtClean="0">
                        <a:solidFill>
                          <a:schemeClr val="tx1"/>
                        </a:solidFill>
                        <a:latin typeface="Cambria Math" panose="02040503050406030204" pitchFamily="18" charset="0"/>
                      </a:rPr>
                      <m:t>𝑧</m:t>
                    </m:r>
                  </m:oMath>
                </a14:m>
                <a:r>
                  <a:rPr lang="en-US" sz="2400" dirty="0">
                    <a:solidFill>
                      <a:schemeClr val="tx1"/>
                    </a:solidFill>
                  </a:rPr>
                  <a:t> from encoder output</a:t>
                </a:r>
              </a:p>
              <a:p>
                <a:pPr marL="514350" indent="-514350">
                  <a:buFont typeface="+mj-lt"/>
                  <a:buAutoNum type="arabicPeriod"/>
                </a:pPr>
                <a:r>
                  <a:rPr lang="en-US" sz="2400" dirty="0"/>
                  <a:t>Run sampled </a:t>
                </a:r>
                <a14:m>
                  <m:oMath xmlns:m="http://schemas.openxmlformats.org/officeDocument/2006/math">
                    <m:r>
                      <a:rPr lang="en-US" sz="2400" i="1" dirty="0" smtClean="0">
                        <a:latin typeface="Cambria Math" panose="02040503050406030204" pitchFamily="18" charset="0"/>
                      </a:rPr>
                      <m:t>𝑧</m:t>
                    </m:r>
                  </m:oMath>
                </a14:m>
                <a:r>
                  <a:rPr lang="en-US" sz="2400" dirty="0"/>
                  <a:t> through decoder to get a distribution over data samples</a:t>
                </a:r>
              </a:p>
              <a:p>
                <a:pPr marL="514350" indent="-514350">
                  <a:buFont typeface="+mj-lt"/>
                  <a:buAutoNum type="arabicPeriod"/>
                </a:pPr>
                <a:r>
                  <a:rPr lang="en-US" sz="2400" dirty="0">
                    <a:solidFill>
                      <a:srgbClr val="0000FF"/>
                    </a:solidFill>
                  </a:rPr>
                  <a:t>Original input should be likely under the distribution output in (4)</a:t>
                </a:r>
              </a:p>
            </p:txBody>
          </p:sp>
        </mc:Choice>
        <mc:Fallback xmlns="">
          <p:sp>
            <p:nvSpPr>
              <p:cNvPr id="25" name="Content Placeholder 24">
                <a:extLst>
                  <a:ext uri="{FF2B5EF4-FFF2-40B4-BE49-F238E27FC236}">
                    <a16:creationId xmlns:a16="http://schemas.microsoft.com/office/drawing/2014/main" id="{9B3B5BF9-0047-3140-A421-676DDFC306DE}"/>
                  </a:ext>
                </a:extLst>
              </p:cNvPr>
              <p:cNvSpPr>
                <a:spLocks noGrp="1" noRot="1" noChangeAspect="1" noMove="1" noResize="1" noEditPoints="1" noAdjustHandles="1" noChangeArrowheads="1" noChangeShapeType="1" noTextEdit="1"/>
              </p:cNvSpPr>
              <p:nvPr>
                <p:ph idx="1"/>
              </p:nvPr>
            </p:nvSpPr>
            <p:spPr>
              <a:blipFill>
                <a:blip r:embed="rId2"/>
                <a:stretch>
                  <a:fillRect l="-1103" t="-1449" b="-725"/>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5105AA83-B19F-6B4F-8129-CF3E152969AB}"/>
              </a:ext>
            </a:extLst>
          </p:cNvPr>
          <p:cNvSpPr/>
          <p:nvPr/>
        </p:nvSpPr>
        <p:spPr>
          <a:xfrm>
            <a:off x="5181600" y="2438400"/>
            <a:ext cx="1676400" cy="533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5" name="TextBox 4">
            <a:extLst>
              <a:ext uri="{FF2B5EF4-FFF2-40B4-BE49-F238E27FC236}">
                <a16:creationId xmlns:a16="http://schemas.microsoft.com/office/drawing/2014/main" id="{F00EEE0E-8993-F14C-9770-8499F7412917}"/>
              </a:ext>
            </a:extLst>
          </p:cNvPr>
          <p:cNvSpPr txBox="1"/>
          <p:nvPr/>
        </p:nvSpPr>
        <p:spPr>
          <a:xfrm>
            <a:off x="9525000" y="6400800"/>
            <a:ext cx="2467342" cy="338554"/>
          </a:xfrm>
          <a:prstGeom prst="rect">
            <a:avLst/>
          </a:prstGeom>
          <a:noFill/>
        </p:spPr>
        <p:txBody>
          <a:bodyPr wrap="none" rtlCol="0">
            <a:spAutoFit/>
          </a:bodyPr>
          <a:lstStyle/>
          <a:p>
            <a:r>
              <a:rPr lang="en-US" sz="1600" b="0" dirty="0"/>
              <a:t>Adapted from </a:t>
            </a:r>
            <a:r>
              <a:rPr lang="en-US" sz="1600" b="0" dirty="0">
                <a:hlinkClick r:id="rId3"/>
              </a:rPr>
              <a:t>J. Johnson</a:t>
            </a:r>
            <a:endParaRPr lang="en-US" sz="1600" b="0" dirty="0"/>
          </a:p>
        </p:txBody>
      </p:sp>
    </p:spTree>
    <p:extLst>
      <p:ext uri="{BB962C8B-B14F-4D97-AF65-F5344CB8AC3E}">
        <p14:creationId xmlns:p14="http://schemas.microsoft.com/office/powerpoint/2010/main" val="1028959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0E78-96FD-5044-BDB0-B54B3EE95B92}"/>
              </a:ext>
            </a:extLst>
          </p:cNvPr>
          <p:cNvSpPr>
            <a:spLocks noGrp="1"/>
          </p:cNvSpPr>
          <p:nvPr>
            <p:ph type="title"/>
          </p:nvPr>
        </p:nvSpPr>
        <p:spPr/>
        <p:txBody>
          <a:bodyPr>
            <a:normAutofit/>
          </a:bodyPr>
          <a:lstStyle/>
          <a:p>
            <a:r>
              <a:rPr lang="en-US" dirty="0"/>
              <a:t>Variational autoencoders: Training</a:t>
            </a:r>
          </a:p>
        </p:txBody>
      </p:sp>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9B3B5BF9-0047-3140-A421-676DDFC306DE}"/>
                  </a:ext>
                </a:extLst>
              </p:cNvPr>
              <p:cNvSpPr>
                <a:spLocks noGrp="1"/>
              </p:cNvSpPr>
              <p:nvPr>
                <p:ph idx="1"/>
              </p:nvPr>
            </p:nvSpPr>
            <p:spPr/>
            <p:txBody>
              <a:bodyPr/>
              <a:lstStyle/>
              <a:p>
                <a:pPr marL="457200" indent="-457200">
                  <a:buFont typeface="Arial" panose="020B0604020202020204" pitchFamily="34" charset="0"/>
                  <a:buChar char="•"/>
                </a:pPr>
                <a:r>
                  <a:rPr lang="en-US" dirty="0"/>
                  <a:t>Objective: maximize the </a:t>
                </a:r>
                <a:r>
                  <a:rPr lang="en-US" i="1" dirty="0"/>
                  <a:t>variational lower bound </a:t>
                </a:r>
                <a:r>
                  <a:rPr lang="en-US" dirty="0"/>
                  <a:t>on the data likelihood:</a:t>
                </a:r>
              </a:p>
              <a:p>
                <a:pPr marL="457200" indent="-457200">
                  <a:buFont typeface="Arial" panose="020B0604020202020204" pitchFamily="34" charset="0"/>
                  <a:buChar char="•"/>
                </a:pPr>
                <a:endParaRPr lang="en-US" i="1" dirty="0"/>
              </a:p>
              <a:p>
                <a:pPr marL="0" indent="0"/>
                <a14:m>
                  <m:oMathPara xmlns:m="http://schemas.openxmlformats.org/officeDocument/2006/math">
                    <m:oMathParaPr>
                      <m:jc m:val="centerGroup"/>
                    </m:oMathParaPr>
                    <m:oMath xmlns:m="http://schemas.openxmlformats.org/officeDocument/2006/math">
                      <m:func>
                        <m:funcPr>
                          <m:ctrlPr>
                            <a:rPr lang="en-US" i="1" smtClean="0">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e>
                          </m:d>
                          <m:r>
                            <a:rPr lang="en-US" b="0" i="1" smtClean="0">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e>
                      </m:func>
                      <m:sSub>
                        <m:sSubPr>
                          <m:ctrlPr>
                            <a:rPr lang="en-US" i="1">
                              <a:solidFill>
                                <a:srgbClr val="7030A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𝔼</m:t>
                          </m:r>
                        </m:e>
                        <m:sub>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sub>
                      </m:sSub>
                      <m:r>
                        <a:rPr lang="en-US" i="1">
                          <a:solidFill>
                            <a:srgbClr val="7030A0"/>
                          </a:solidFill>
                          <a:latin typeface="Cambria Math" panose="02040503050406030204" pitchFamily="18" charset="0"/>
                        </a:rPr>
                        <m:t>[</m:t>
                      </m:r>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m:t>
                          </m:r>
                        </m:e>
                      </m:func>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𝐷</m:t>
                          </m:r>
                        </m:e>
                        <m:sub>
                          <m:r>
                            <a:rPr lang="en-US" i="1">
                              <a:solidFill>
                                <a:srgbClr val="7030A0"/>
                              </a:solidFill>
                              <a:latin typeface="Cambria Math" panose="02040503050406030204" pitchFamily="18" charset="0"/>
                            </a:rPr>
                            <m:t>𝐾𝐿</m:t>
                          </m:r>
                        </m:sub>
                      </m:sSub>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e>
                              <m:r>
                                <a:rPr lang="en-US" i="1">
                                  <a:solidFill>
                                    <a:srgbClr val="7030A0"/>
                                  </a:solidFill>
                                  <a:latin typeface="Cambria Math" panose="02040503050406030204" pitchFamily="18" charset="0"/>
                                </a:rPr>
                                <m:t>𝑥</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𝑝</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d>
                        </m:e>
                      </m:d>
                    </m:oMath>
                  </m:oMathPara>
                </a14:m>
                <a:endParaRPr lang="en-US" dirty="0">
                  <a:solidFill>
                    <a:srgbClr val="7030A0"/>
                  </a:solidFill>
                </a:endParaRPr>
              </a:p>
            </p:txBody>
          </p:sp>
        </mc:Choice>
        <mc:Fallback xmlns="">
          <p:sp>
            <p:nvSpPr>
              <p:cNvPr id="25" name="Content Placeholder 24">
                <a:extLst>
                  <a:ext uri="{FF2B5EF4-FFF2-40B4-BE49-F238E27FC236}">
                    <a16:creationId xmlns:a16="http://schemas.microsoft.com/office/drawing/2014/main" id="{9B3B5BF9-0047-3140-A421-676DDFC306DE}"/>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77E36308-3066-4B47-8C72-1CA911E02D77}"/>
              </a:ext>
            </a:extLst>
          </p:cNvPr>
          <p:cNvSpPr/>
          <p:nvPr/>
        </p:nvSpPr>
        <p:spPr bwMode="auto">
          <a:xfrm rot="5400000">
            <a:off x="5086350" y="1466850"/>
            <a:ext cx="342900" cy="33528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4" name="TextBox 3">
            <a:extLst>
              <a:ext uri="{FF2B5EF4-FFF2-40B4-BE49-F238E27FC236}">
                <a16:creationId xmlns:a16="http://schemas.microsoft.com/office/drawing/2014/main" id="{AA204A15-E45D-5849-8226-4EDD8762F25C}"/>
              </a:ext>
            </a:extLst>
          </p:cNvPr>
          <p:cNvSpPr txBox="1"/>
          <p:nvPr/>
        </p:nvSpPr>
        <p:spPr>
          <a:xfrm>
            <a:off x="4114800" y="3429000"/>
            <a:ext cx="2207656" cy="461665"/>
          </a:xfrm>
          <a:prstGeom prst="rect">
            <a:avLst/>
          </a:prstGeom>
          <a:noFill/>
        </p:spPr>
        <p:txBody>
          <a:bodyPr wrap="none" rtlCol="0">
            <a:spAutoFit/>
          </a:bodyPr>
          <a:lstStyle/>
          <a:p>
            <a:r>
              <a:rPr lang="en-US" b="0" dirty="0"/>
              <a:t>Data likelihood</a:t>
            </a:r>
          </a:p>
        </p:txBody>
      </p:sp>
      <p:sp>
        <p:nvSpPr>
          <p:cNvPr id="7" name="TextBox 6">
            <a:extLst>
              <a:ext uri="{FF2B5EF4-FFF2-40B4-BE49-F238E27FC236}">
                <a16:creationId xmlns:a16="http://schemas.microsoft.com/office/drawing/2014/main" id="{E89FAEBF-2088-014C-9F4C-23D08CE27D27}"/>
              </a:ext>
            </a:extLst>
          </p:cNvPr>
          <p:cNvSpPr txBox="1"/>
          <p:nvPr/>
        </p:nvSpPr>
        <p:spPr>
          <a:xfrm>
            <a:off x="8180120" y="3429000"/>
            <a:ext cx="2156360" cy="461665"/>
          </a:xfrm>
          <a:prstGeom prst="rect">
            <a:avLst/>
          </a:prstGeom>
          <a:noFill/>
        </p:spPr>
        <p:txBody>
          <a:bodyPr wrap="none" rtlCol="0">
            <a:spAutoFit/>
          </a:bodyPr>
          <a:lstStyle/>
          <a:p>
            <a:r>
              <a:rPr lang="en-US" b="0" dirty="0"/>
              <a:t>Regularization</a:t>
            </a:r>
          </a:p>
        </p:txBody>
      </p:sp>
      <p:sp>
        <p:nvSpPr>
          <p:cNvPr id="8" name="Right Brace 7">
            <a:extLst>
              <a:ext uri="{FF2B5EF4-FFF2-40B4-BE49-F238E27FC236}">
                <a16:creationId xmlns:a16="http://schemas.microsoft.com/office/drawing/2014/main" id="{ED34E93C-85CF-0244-9FAB-4144B11B140B}"/>
              </a:ext>
            </a:extLst>
          </p:cNvPr>
          <p:cNvSpPr/>
          <p:nvPr/>
        </p:nvSpPr>
        <p:spPr bwMode="auto">
          <a:xfrm rot="5400000">
            <a:off x="9086850" y="1581150"/>
            <a:ext cx="342900" cy="31242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13313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0E78-96FD-5044-BDB0-B54B3EE95B92}"/>
              </a:ext>
            </a:extLst>
          </p:cNvPr>
          <p:cNvSpPr>
            <a:spLocks noGrp="1"/>
          </p:cNvSpPr>
          <p:nvPr>
            <p:ph type="title"/>
          </p:nvPr>
        </p:nvSpPr>
        <p:spPr/>
        <p:txBody>
          <a:bodyPr>
            <a:normAutofit/>
          </a:bodyPr>
          <a:lstStyle/>
          <a:p>
            <a:r>
              <a:rPr lang="en-US" dirty="0"/>
              <a:t>Variational autoencoders: Training</a:t>
            </a:r>
          </a:p>
        </p:txBody>
      </p:sp>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9B3B5BF9-0047-3140-A421-676DDFC306DE}"/>
                  </a:ext>
                </a:extLst>
              </p:cNvPr>
              <p:cNvSpPr>
                <a:spLocks noGrp="1"/>
              </p:cNvSpPr>
              <p:nvPr>
                <p:ph idx="1"/>
              </p:nvPr>
            </p:nvSpPr>
            <p:spPr/>
            <p:txBody>
              <a:bodyPr/>
              <a:lstStyle/>
              <a:p>
                <a:pPr marL="457200" indent="-457200">
                  <a:buFont typeface="Arial" panose="020B0604020202020204" pitchFamily="34" charset="0"/>
                  <a:buChar char="•"/>
                </a:pPr>
                <a:r>
                  <a:rPr lang="en-US" dirty="0"/>
                  <a:t>Objective: maximize the </a:t>
                </a:r>
                <a:r>
                  <a:rPr lang="en-US" i="1" dirty="0"/>
                  <a:t>variational lower bound </a:t>
                </a:r>
                <a:r>
                  <a:rPr lang="en-US" dirty="0"/>
                  <a:t>on the data likelihood:</a:t>
                </a:r>
              </a:p>
              <a:p>
                <a:pPr marL="457200" indent="-457200">
                  <a:buFont typeface="Arial" panose="020B0604020202020204" pitchFamily="34" charset="0"/>
                  <a:buChar char="•"/>
                </a:pPr>
                <a:endParaRPr lang="en-US" i="1" dirty="0"/>
              </a:p>
              <a:p>
                <a:pPr marL="0" indent="0"/>
                <a14:m>
                  <m:oMathPara xmlns:m="http://schemas.openxmlformats.org/officeDocument/2006/math">
                    <m:oMathParaPr>
                      <m:jc m:val="centerGroup"/>
                    </m:oMathParaPr>
                    <m:oMath xmlns:m="http://schemas.openxmlformats.org/officeDocument/2006/math">
                      <m:func>
                        <m:funcPr>
                          <m:ctrlPr>
                            <a:rPr lang="en-US" i="1" smtClean="0">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e>
                          </m:d>
                          <m:r>
                            <a:rPr lang="en-US" b="0" i="1" smtClean="0">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e>
                      </m:func>
                      <m:sSub>
                        <m:sSubPr>
                          <m:ctrlPr>
                            <a:rPr lang="en-US" i="1">
                              <a:solidFill>
                                <a:srgbClr val="7030A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𝔼</m:t>
                          </m:r>
                        </m:e>
                        <m:sub>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sub>
                      </m:sSub>
                      <m:r>
                        <a:rPr lang="en-US" i="1">
                          <a:solidFill>
                            <a:srgbClr val="7030A0"/>
                          </a:solidFill>
                          <a:latin typeface="Cambria Math" panose="02040503050406030204" pitchFamily="18" charset="0"/>
                        </a:rPr>
                        <m:t>[</m:t>
                      </m:r>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m:t>
                          </m:r>
                        </m:e>
                      </m:func>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𝐷</m:t>
                          </m:r>
                        </m:e>
                        <m:sub>
                          <m:r>
                            <a:rPr lang="en-US" i="1">
                              <a:solidFill>
                                <a:srgbClr val="7030A0"/>
                              </a:solidFill>
                              <a:latin typeface="Cambria Math" panose="02040503050406030204" pitchFamily="18" charset="0"/>
                            </a:rPr>
                            <m:t>𝐾𝐿</m:t>
                          </m:r>
                        </m:sub>
                      </m:sSub>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e>
                              <m:r>
                                <a:rPr lang="en-US" i="1">
                                  <a:solidFill>
                                    <a:srgbClr val="7030A0"/>
                                  </a:solidFill>
                                  <a:latin typeface="Cambria Math" panose="02040503050406030204" pitchFamily="18" charset="0"/>
                                </a:rPr>
                                <m:t>𝑥</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𝑝</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d>
                        </m:e>
                      </m:d>
                    </m:oMath>
                  </m:oMathPara>
                </a14:m>
                <a:endParaRPr lang="en-US" dirty="0">
                  <a:solidFill>
                    <a:srgbClr val="7030A0"/>
                  </a:solidFill>
                </a:endParaRPr>
              </a:p>
              <a:p>
                <a:pPr marL="0" indent="0"/>
                <a:endParaRPr lang="en-US" dirty="0"/>
              </a:p>
              <a:p>
                <a:pPr marL="0" indent="0"/>
                <a:endParaRPr lang="en-US" dirty="0"/>
              </a:p>
              <a:p>
                <a:pPr marL="457200" indent="-457200">
                  <a:buFont typeface="Arial" panose="020B0604020202020204" pitchFamily="34" charset="0"/>
                  <a:buChar char="•"/>
                </a:pPr>
                <a:r>
                  <a:rPr lang="en-US" dirty="0"/>
                  <a:t>Objective for the entire dataset:</a:t>
                </a:r>
              </a:p>
              <a:p>
                <a:pPr marL="0" indent="0"/>
                <a:endParaRPr lang="en-US" dirty="0"/>
              </a:p>
              <a:p>
                <a:pPr marL="0" indent="0"/>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𝔼</m:t>
                          </m:r>
                        </m:e>
                        <m:sub>
                          <m:r>
                            <a:rPr lang="en-US" b="0" i="1" smtClean="0">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𝐷</m:t>
                          </m:r>
                        </m:sub>
                      </m:sSub>
                      <m:d>
                        <m:dPr>
                          <m:begChr m:val="["/>
                          <m:endChr m:val="]"/>
                          <m:ctrlPr>
                            <a:rPr lang="en-US" i="1" smtClean="0">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𝔼</m:t>
                              </m:r>
                            </m:e>
                            <m:sub>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sub>
                          </m:sSub>
                          <m:r>
                            <a:rPr lang="en-US" i="1">
                              <a:solidFill>
                                <a:srgbClr val="7030A0"/>
                              </a:solidFill>
                              <a:latin typeface="Cambria Math" panose="02040503050406030204" pitchFamily="18" charset="0"/>
                            </a:rPr>
                            <m:t>[</m:t>
                          </m:r>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m:t>
                              </m:r>
                            </m:e>
                          </m:func>
                          <m:r>
                            <a:rPr lang="en-US" i="1">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𝐷</m:t>
                              </m:r>
                            </m:e>
                            <m:sub>
                              <m:r>
                                <a:rPr lang="en-US" i="1">
                                  <a:solidFill>
                                    <a:srgbClr val="7030A0"/>
                                  </a:solidFill>
                                  <a:latin typeface="Cambria Math" panose="02040503050406030204" pitchFamily="18" charset="0"/>
                                </a:rPr>
                                <m:t>𝐾𝐿</m:t>
                              </m:r>
                            </m:sub>
                          </m:sSub>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e>
                                  <m:r>
                                    <a:rPr lang="en-US" i="1">
                                      <a:solidFill>
                                        <a:srgbClr val="7030A0"/>
                                      </a:solidFill>
                                      <a:latin typeface="Cambria Math" panose="02040503050406030204" pitchFamily="18" charset="0"/>
                                    </a:rPr>
                                    <m:t>𝑥</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𝑝</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d>
                            </m:e>
                          </m:d>
                        </m:e>
                      </m:d>
                    </m:oMath>
                  </m:oMathPara>
                </a14:m>
                <a:endParaRPr lang="en-US" dirty="0">
                  <a:solidFill>
                    <a:srgbClr val="7030A0"/>
                  </a:solidFill>
                </a:endParaRPr>
              </a:p>
            </p:txBody>
          </p:sp>
        </mc:Choice>
        <mc:Fallback xmlns="">
          <p:sp>
            <p:nvSpPr>
              <p:cNvPr id="25" name="Content Placeholder 24">
                <a:extLst>
                  <a:ext uri="{FF2B5EF4-FFF2-40B4-BE49-F238E27FC236}">
                    <a16:creationId xmlns:a16="http://schemas.microsoft.com/office/drawing/2014/main" id="{9B3B5BF9-0047-3140-A421-676DDFC306DE}"/>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77E36308-3066-4B47-8C72-1CA911E02D77}"/>
              </a:ext>
            </a:extLst>
          </p:cNvPr>
          <p:cNvSpPr/>
          <p:nvPr/>
        </p:nvSpPr>
        <p:spPr bwMode="auto">
          <a:xfrm rot="5400000">
            <a:off x="5086350" y="1466850"/>
            <a:ext cx="342900" cy="33528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4" name="TextBox 3">
            <a:extLst>
              <a:ext uri="{FF2B5EF4-FFF2-40B4-BE49-F238E27FC236}">
                <a16:creationId xmlns:a16="http://schemas.microsoft.com/office/drawing/2014/main" id="{AA204A15-E45D-5849-8226-4EDD8762F25C}"/>
              </a:ext>
            </a:extLst>
          </p:cNvPr>
          <p:cNvSpPr txBox="1"/>
          <p:nvPr/>
        </p:nvSpPr>
        <p:spPr>
          <a:xfrm>
            <a:off x="4114800" y="3429000"/>
            <a:ext cx="2207656" cy="461665"/>
          </a:xfrm>
          <a:prstGeom prst="rect">
            <a:avLst/>
          </a:prstGeom>
          <a:noFill/>
        </p:spPr>
        <p:txBody>
          <a:bodyPr wrap="none" rtlCol="0">
            <a:spAutoFit/>
          </a:bodyPr>
          <a:lstStyle/>
          <a:p>
            <a:r>
              <a:rPr lang="en-US" b="0" dirty="0"/>
              <a:t>Data likelihood</a:t>
            </a:r>
          </a:p>
        </p:txBody>
      </p:sp>
      <p:sp>
        <p:nvSpPr>
          <p:cNvPr id="7" name="TextBox 6">
            <a:extLst>
              <a:ext uri="{FF2B5EF4-FFF2-40B4-BE49-F238E27FC236}">
                <a16:creationId xmlns:a16="http://schemas.microsoft.com/office/drawing/2014/main" id="{E89FAEBF-2088-014C-9F4C-23D08CE27D27}"/>
              </a:ext>
            </a:extLst>
          </p:cNvPr>
          <p:cNvSpPr txBox="1"/>
          <p:nvPr/>
        </p:nvSpPr>
        <p:spPr>
          <a:xfrm>
            <a:off x="8180120" y="3429000"/>
            <a:ext cx="2156360" cy="461665"/>
          </a:xfrm>
          <a:prstGeom prst="rect">
            <a:avLst/>
          </a:prstGeom>
          <a:noFill/>
        </p:spPr>
        <p:txBody>
          <a:bodyPr wrap="none" rtlCol="0">
            <a:spAutoFit/>
          </a:bodyPr>
          <a:lstStyle/>
          <a:p>
            <a:r>
              <a:rPr lang="en-US" b="0" dirty="0"/>
              <a:t>Regularization</a:t>
            </a:r>
          </a:p>
        </p:txBody>
      </p:sp>
      <p:sp>
        <p:nvSpPr>
          <p:cNvPr id="8" name="Right Brace 7">
            <a:extLst>
              <a:ext uri="{FF2B5EF4-FFF2-40B4-BE49-F238E27FC236}">
                <a16:creationId xmlns:a16="http://schemas.microsoft.com/office/drawing/2014/main" id="{ED34E93C-85CF-0244-9FAB-4144B11B140B}"/>
              </a:ext>
            </a:extLst>
          </p:cNvPr>
          <p:cNvSpPr/>
          <p:nvPr/>
        </p:nvSpPr>
        <p:spPr bwMode="auto">
          <a:xfrm rot="5400000">
            <a:off x="9086850" y="1581150"/>
            <a:ext cx="342900" cy="31242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5" name="TextBox 4">
            <a:extLst>
              <a:ext uri="{FF2B5EF4-FFF2-40B4-BE49-F238E27FC236}">
                <a16:creationId xmlns:a16="http://schemas.microsoft.com/office/drawing/2014/main" id="{04ECA66F-FA4F-804D-A622-8923FF2EBBDA}"/>
              </a:ext>
            </a:extLst>
          </p:cNvPr>
          <p:cNvSpPr txBox="1"/>
          <p:nvPr/>
        </p:nvSpPr>
        <p:spPr>
          <a:xfrm>
            <a:off x="2890668" y="6286500"/>
            <a:ext cx="7458004" cy="338554"/>
          </a:xfrm>
          <a:prstGeom prst="rect">
            <a:avLst/>
          </a:prstGeom>
          <a:noFill/>
        </p:spPr>
        <p:txBody>
          <a:bodyPr wrap="none" rtlCol="0">
            <a:spAutoFit/>
          </a:bodyPr>
          <a:lstStyle/>
          <a:p>
            <a:r>
              <a:rPr lang="en-US" sz="1600" b="0" dirty="0"/>
              <a:t>For further details, see: C. </a:t>
            </a:r>
            <a:r>
              <a:rPr lang="en-US" sz="1600" b="0" dirty="0" err="1"/>
              <a:t>Doersch</a:t>
            </a:r>
            <a:r>
              <a:rPr lang="en-US" sz="1600" b="0" dirty="0"/>
              <a:t>, </a:t>
            </a:r>
            <a:r>
              <a:rPr lang="en-US" sz="1600" b="0" dirty="0">
                <a:hlinkClick r:id="rId3"/>
              </a:rPr>
              <a:t>Tutorial on Variational Autoencoders</a:t>
            </a:r>
            <a:r>
              <a:rPr lang="en-US" sz="1600" b="0" dirty="0"/>
              <a:t>, 2016</a:t>
            </a:r>
          </a:p>
        </p:txBody>
      </p:sp>
    </p:spTree>
    <p:extLst>
      <p:ext uri="{BB962C8B-B14F-4D97-AF65-F5344CB8AC3E}">
        <p14:creationId xmlns:p14="http://schemas.microsoft.com/office/powerpoint/2010/main" val="4227513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E776BE96-AC50-F048-821E-CCC8B6DE5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31671" y="1143000"/>
            <a:ext cx="8155329" cy="5113262"/>
          </a:xfrm>
          <a:prstGeom prst="rect">
            <a:avLst/>
          </a:prstGeom>
          <a:noFill/>
          <a:ln w="9525">
            <a:noFill/>
            <a:miter lim="800000"/>
            <a:headEnd/>
            <a:tailEnd/>
          </a:ln>
        </p:spPr>
      </p:pic>
      <p:sp>
        <p:nvSpPr>
          <p:cNvPr id="7" name="Content Placeholder 6">
            <a:extLst>
              <a:ext uri="{FF2B5EF4-FFF2-40B4-BE49-F238E27FC236}">
                <a16:creationId xmlns:a16="http://schemas.microsoft.com/office/drawing/2014/main" id="{033B8F2D-9447-4E4C-9CDF-1D61C68B0BC5}"/>
              </a:ext>
            </a:extLst>
          </p:cNvPr>
          <p:cNvSpPr>
            <a:spLocks noGrp="1"/>
          </p:cNvSpPr>
          <p:nvPr>
            <p:ph idx="1"/>
          </p:nvPr>
        </p:nvSpPr>
        <p:spPr/>
        <p:txBody>
          <a:bodyPr/>
          <a:lstStyle/>
          <a:p>
            <a:pPr marL="457200" indent="-457200">
              <a:buFont typeface="Arial" panose="020B0604020202020204" pitchFamily="34" charset="0"/>
              <a:buChar char="•"/>
            </a:pPr>
            <a:r>
              <a:rPr lang="en-US" dirty="0"/>
              <a:t>Learned 2D “manifolds”:</a:t>
            </a:r>
          </a:p>
        </p:txBody>
      </p:sp>
      <p:sp>
        <p:nvSpPr>
          <p:cNvPr id="2" name="Title 1">
            <a:extLst>
              <a:ext uri="{FF2B5EF4-FFF2-40B4-BE49-F238E27FC236}">
                <a16:creationId xmlns:a16="http://schemas.microsoft.com/office/drawing/2014/main" id="{027F361C-410E-5F41-A099-34D5D5BAB3AA}"/>
              </a:ext>
            </a:extLst>
          </p:cNvPr>
          <p:cNvSpPr>
            <a:spLocks noGrp="1"/>
          </p:cNvSpPr>
          <p:nvPr>
            <p:ph type="title"/>
          </p:nvPr>
        </p:nvSpPr>
        <p:spPr/>
        <p:txBody>
          <a:bodyPr/>
          <a:lstStyle/>
          <a:p>
            <a:r>
              <a:rPr lang="en-US" dirty="0"/>
              <a:t>Original VAE results</a:t>
            </a:r>
          </a:p>
        </p:txBody>
      </p:sp>
      <p:sp>
        <p:nvSpPr>
          <p:cNvPr id="9" name="TextBox 8">
            <a:extLst>
              <a:ext uri="{FF2B5EF4-FFF2-40B4-BE49-F238E27FC236}">
                <a16:creationId xmlns:a16="http://schemas.microsoft.com/office/drawing/2014/main" id="{2B5379CA-83F7-C340-8163-DAB66B007BCF}"/>
              </a:ext>
            </a:extLst>
          </p:cNvPr>
          <p:cNvSpPr txBox="1"/>
          <p:nvPr/>
        </p:nvSpPr>
        <p:spPr>
          <a:xfrm>
            <a:off x="2871344" y="6352877"/>
            <a:ext cx="6729856" cy="338554"/>
          </a:xfrm>
          <a:prstGeom prst="rect">
            <a:avLst/>
          </a:prstGeom>
          <a:noFill/>
        </p:spPr>
        <p:txBody>
          <a:bodyPr wrap="none" rtlCol="0">
            <a:spAutoFit/>
          </a:bodyPr>
          <a:lstStyle/>
          <a:p>
            <a:r>
              <a:rPr lang="en-US" sz="1600" b="0" dirty="0"/>
              <a:t>D. </a:t>
            </a:r>
            <a:r>
              <a:rPr lang="en-US" sz="1600" b="0" dirty="0" err="1"/>
              <a:t>Kingma</a:t>
            </a:r>
            <a:r>
              <a:rPr lang="en-US" sz="1600" b="0" dirty="0"/>
              <a:t> and M. Welling, </a:t>
            </a:r>
            <a:r>
              <a:rPr lang="en-US" sz="1600" b="0" dirty="0">
                <a:hlinkClick r:id="rId3"/>
              </a:rPr>
              <a:t>Auto-Encoding Variational Bayes</a:t>
            </a:r>
            <a:r>
              <a:rPr lang="en-US" sz="1600" b="0" dirty="0"/>
              <a:t>, ICLR 2014</a:t>
            </a:r>
          </a:p>
        </p:txBody>
      </p:sp>
    </p:spTree>
    <p:extLst>
      <p:ext uri="{BB962C8B-B14F-4D97-AF65-F5344CB8AC3E}">
        <p14:creationId xmlns:p14="http://schemas.microsoft.com/office/powerpoint/2010/main" val="3914012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794D-879A-C442-B12B-AF893F771F03}"/>
              </a:ext>
            </a:extLst>
          </p:cNvPr>
          <p:cNvSpPr>
            <a:spLocks noGrp="1"/>
          </p:cNvSpPr>
          <p:nvPr>
            <p:ph type="title"/>
          </p:nvPr>
        </p:nvSpPr>
        <p:spPr/>
        <p:txBody>
          <a:bodyPr>
            <a:normAutofit/>
          </a:bodyPr>
          <a:lstStyle/>
          <a:p>
            <a:r>
              <a:rPr lang="en-US" dirty="0"/>
              <a:t>Original VAE results</a:t>
            </a:r>
          </a:p>
        </p:txBody>
      </p:sp>
      <p:sp>
        <p:nvSpPr>
          <p:cNvPr id="8" name="Google Shape;1808;p105">
            <a:extLst>
              <a:ext uri="{FF2B5EF4-FFF2-40B4-BE49-F238E27FC236}">
                <a16:creationId xmlns:a16="http://schemas.microsoft.com/office/drawing/2014/main" id="{49CCC6DB-DA44-E84E-B458-C4A6529950B1}"/>
              </a:ext>
            </a:extLst>
          </p:cNvPr>
          <p:cNvSpPr txBox="1"/>
          <p:nvPr/>
        </p:nvSpPr>
        <p:spPr>
          <a:xfrm>
            <a:off x="10559770" y="6413548"/>
            <a:ext cx="1435659" cy="420068"/>
          </a:xfrm>
          <a:prstGeom prst="rect">
            <a:avLst/>
          </a:prstGeom>
          <a:noFill/>
          <a:ln>
            <a:noFill/>
          </a:ln>
        </p:spPr>
        <p:txBody>
          <a:bodyPr spcFirstLastPara="1" wrap="square" lIns="121868" tIns="121868" rIns="121868" bIns="121868" anchor="ctr" anchorCtr="0">
            <a:noAutofit/>
          </a:bodyPr>
          <a:lstStyle/>
          <a:p>
            <a:pPr algn="r">
              <a:lnSpc>
                <a:spcPct val="115000"/>
              </a:lnSpc>
            </a:pPr>
            <a:r>
              <a:rPr lang="en" sz="1400" b="0" dirty="0">
                <a:latin typeface="Calibri"/>
                <a:ea typeface="Calibri"/>
                <a:cs typeface="Calibri"/>
                <a:sym typeface="Calibri"/>
                <a:hlinkClick r:id="rId2"/>
              </a:rPr>
              <a:t>Image source</a:t>
            </a:r>
            <a:endParaRPr sz="1400" b="0" dirty="0">
              <a:latin typeface="Calibri"/>
              <a:ea typeface="Calibri"/>
              <a:cs typeface="Calibri"/>
              <a:sym typeface="Calibri"/>
            </a:endParaRPr>
          </a:p>
        </p:txBody>
      </p:sp>
      <p:pic>
        <p:nvPicPr>
          <p:cNvPr id="3" name="Picture 2">
            <a:extLst>
              <a:ext uri="{FF2B5EF4-FFF2-40B4-BE49-F238E27FC236}">
                <a16:creationId xmlns:a16="http://schemas.microsoft.com/office/drawing/2014/main" id="{895696B0-41F6-944D-A76E-CD5760554A40}"/>
              </a:ext>
            </a:extLst>
          </p:cNvPr>
          <p:cNvPicPr>
            <a:picLocks noChangeAspect="1"/>
          </p:cNvPicPr>
          <p:nvPr/>
        </p:nvPicPr>
        <p:blipFill>
          <a:blip r:embed="rId3"/>
          <a:stretch>
            <a:fillRect/>
          </a:stretch>
        </p:blipFill>
        <p:spPr>
          <a:xfrm>
            <a:off x="1524000" y="1143000"/>
            <a:ext cx="9144000" cy="4893469"/>
          </a:xfrm>
          <a:prstGeom prst="rect">
            <a:avLst/>
          </a:prstGeom>
        </p:spPr>
      </p:pic>
    </p:spTree>
    <p:extLst>
      <p:ext uri="{BB962C8B-B14F-4D97-AF65-F5344CB8AC3E}">
        <p14:creationId xmlns:p14="http://schemas.microsoft.com/office/powerpoint/2010/main" val="3985899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4027-AA3C-CF4B-9B45-A02415A46766}"/>
              </a:ext>
            </a:extLst>
          </p:cNvPr>
          <p:cNvSpPr>
            <a:spLocks noGrp="1"/>
          </p:cNvSpPr>
          <p:nvPr>
            <p:ph type="title"/>
          </p:nvPr>
        </p:nvSpPr>
        <p:spPr/>
        <p:txBody>
          <a:bodyPr/>
          <a:lstStyle/>
          <a:p>
            <a:r>
              <a:rPr lang="en-US" dirty="0"/>
              <a:t>VAEs vs. GANs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CA6383-FEAB-6C40-9E81-79C8BFAD0EBA}"/>
                  </a:ext>
                </a:extLst>
              </p:cNvPr>
              <p:cNvSpPr txBox="1"/>
              <p:nvPr/>
            </p:nvSpPr>
            <p:spPr>
              <a:xfrm>
                <a:off x="3733800" y="5029199"/>
                <a:ext cx="423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𝑧</m:t>
                      </m:r>
                    </m:oMath>
                  </m:oMathPara>
                </a14:m>
                <a:endParaRPr lang="en-US" b="0" dirty="0">
                  <a:solidFill>
                    <a:srgbClr val="7030A0"/>
                  </a:solidFill>
                </a:endParaRPr>
              </a:p>
            </p:txBody>
          </p:sp>
        </mc:Choice>
        <mc:Fallback xmlns="">
          <p:sp>
            <p:nvSpPr>
              <p:cNvPr id="45" name="TextBox 44">
                <a:extLst>
                  <a:ext uri="{FF2B5EF4-FFF2-40B4-BE49-F238E27FC236}">
                    <a16:creationId xmlns:a16="http://schemas.microsoft.com/office/drawing/2014/main" id="{3CCA6383-FEAB-6C40-9E81-79C8BFAD0EBA}"/>
                  </a:ext>
                </a:extLst>
              </p:cNvPr>
              <p:cNvSpPr txBox="1">
                <a:spLocks noRot="1" noChangeAspect="1" noMove="1" noResize="1" noEditPoints="1" noAdjustHandles="1" noChangeArrowheads="1" noChangeShapeType="1" noTextEdit="1"/>
              </p:cNvSpPr>
              <p:nvPr/>
            </p:nvSpPr>
            <p:spPr>
              <a:xfrm>
                <a:off x="3733800" y="5029199"/>
                <a:ext cx="423962" cy="461665"/>
              </a:xfrm>
              <a:prstGeom prst="rect">
                <a:avLst/>
              </a:prstGeom>
              <a:blipFill>
                <a:blip r:embed="rId2"/>
                <a:stretch>
                  <a:fillRect/>
                </a:stretch>
              </a:blipFill>
            </p:spPr>
            <p:txBody>
              <a:bodyPr/>
              <a:lstStyle/>
              <a:p>
                <a:r>
                  <a:rPr lang="en-US">
                    <a:noFill/>
                  </a:rPr>
                  <a:t> </a:t>
                </a:r>
              </a:p>
            </p:txBody>
          </p:sp>
        </mc:Fallback>
      </mc:AlternateContent>
      <p:sp>
        <p:nvSpPr>
          <p:cNvPr id="46" name="Trapezoid 45">
            <a:extLst>
              <a:ext uri="{FF2B5EF4-FFF2-40B4-BE49-F238E27FC236}">
                <a16:creationId xmlns:a16="http://schemas.microsoft.com/office/drawing/2014/main" id="{C0FAEF3B-E530-774F-A137-FE9C64081F3B}"/>
              </a:ext>
            </a:extLst>
          </p:cNvPr>
          <p:cNvSpPr/>
          <p:nvPr/>
        </p:nvSpPr>
        <p:spPr bwMode="auto">
          <a:xfrm rot="16200000">
            <a:off x="4637581" y="4644293"/>
            <a:ext cx="2057400" cy="1303212"/>
          </a:xfrm>
          <a:prstGeom prst="trapezoid">
            <a:avLst/>
          </a:prstGeom>
          <a:solidFill>
            <a:srgbClr val="BCFF4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94A9E59-9048-B949-AF7B-DB956AE6C4BB}"/>
                  </a:ext>
                </a:extLst>
              </p:cNvPr>
              <p:cNvSpPr txBox="1"/>
              <p:nvPr/>
            </p:nvSpPr>
            <p:spPr>
              <a:xfrm>
                <a:off x="5489834" y="5065065"/>
                <a:ext cx="4771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𝐺</m:t>
                      </m:r>
                    </m:oMath>
                  </m:oMathPara>
                </a14:m>
                <a:endParaRPr lang="en-US" b="0" dirty="0">
                  <a:solidFill>
                    <a:srgbClr val="7030A0"/>
                  </a:solidFill>
                </a:endParaRPr>
              </a:p>
            </p:txBody>
          </p:sp>
        </mc:Choice>
        <mc:Fallback xmlns="">
          <p:sp>
            <p:nvSpPr>
              <p:cNvPr id="47" name="TextBox 46">
                <a:extLst>
                  <a:ext uri="{FF2B5EF4-FFF2-40B4-BE49-F238E27FC236}">
                    <a16:creationId xmlns:a16="http://schemas.microsoft.com/office/drawing/2014/main" id="{194A9E59-9048-B949-AF7B-DB956AE6C4BB}"/>
                  </a:ext>
                </a:extLst>
              </p:cNvPr>
              <p:cNvSpPr txBox="1">
                <a:spLocks noRot="1" noChangeAspect="1" noMove="1" noResize="1" noEditPoints="1" noAdjustHandles="1" noChangeArrowheads="1" noChangeShapeType="1" noTextEdit="1"/>
              </p:cNvSpPr>
              <p:nvPr/>
            </p:nvSpPr>
            <p:spPr>
              <a:xfrm>
                <a:off x="5489834" y="5065065"/>
                <a:ext cx="477117" cy="461665"/>
              </a:xfrm>
              <a:prstGeom prst="rect">
                <a:avLst/>
              </a:prstGeom>
              <a:blipFill>
                <a:blip r:embed="rId3"/>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08522C5-380D-434E-9A51-C0C7AFF81093}"/>
              </a:ext>
            </a:extLst>
          </p:cNvPr>
          <p:cNvCxnSpPr>
            <a:cxnSpLocks/>
            <a:stCxn id="46" idx="2"/>
          </p:cNvCxnSpPr>
          <p:nvPr/>
        </p:nvCxnSpPr>
        <p:spPr bwMode="auto">
          <a:xfrm>
            <a:off x="6317887" y="5295899"/>
            <a:ext cx="773411" cy="120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Trapezoid 48">
            <a:extLst>
              <a:ext uri="{FF2B5EF4-FFF2-40B4-BE49-F238E27FC236}">
                <a16:creationId xmlns:a16="http://schemas.microsoft.com/office/drawing/2014/main" id="{BB713DFC-7ED4-DE44-9DAE-38E810C26802}"/>
              </a:ext>
            </a:extLst>
          </p:cNvPr>
          <p:cNvSpPr/>
          <p:nvPr/>
        </p:nvSpPr>
        <p:spPr bwMode="auto">
          <a:xfrm rot="16200000" flipV="1">
            <a:off x="6758320" y="4624720"/>
            <a:ext cx="2057400" cy="1342359"/>
          </a:xfrm>
          <a:prstGeom prst="trapezoid">
            <a:avLst/>
          </a:prstGeom>
          <a:solidFill>
            <a:srgbClr val="FFC9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1C5C18B-C237-8146-984F-D5CF54CEE217}"/>
                  </a:ext>
                </a:extLst>
              </p:cNvPr>
              <p:cNvSpPr txBox="1"/>
              <p:nvPr/>
            </p:nvSpPr>
            <p:spPr>
              <a:xfrm>
                <a:off x="7575263" y="5065066"/>
                <a:ext cx="4918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𝐷</m:t>
                      </m:r>
                    </m:oMath>
                  </m:oMathPara>
                </a14:m>
                <a:endParaRPr lang="en-US" b="0" dirty="0">
                  <a:solidFill>
                    <a:srgbClr val="7030A0"/>
                  </a:solidFill>
                </a:endParaRPr>
              </a:p>
            </p:txBody>
          </p:sp>
        </mc:Choice>
        <mc:Fallback xmlns="">
          <p:sp>
            <p:nvSpPr>
              <p:cNvPr id="50" name="TextBox 49">
                <a:extLst>
                  <a:ext uri="{FF2B5EF4-FFF2-40B4-BE49-F238E27FC236}">
                    <a16:creationId xmlns:a16="http://schemas.microsoft.com/office/drawing/2014/main" id="{01C5C18B-C237-8146-984F-D5CF54CEE217}"/>
                  </a:ext>
                </a:extLst>
              </p:cNvPr>
              <p:cNvSpPr txBox="1">
                <a:spLocks noRot="1" noChangeAspect="1" noMove="1" noResize="1" noEditPoints="1" noAdjustHandles="1" noChangeArrowheads="1" noChangeShapeType="1" noTextEdit="1"/>
              </p:cNvSpPr>
              <p:nvPr/>
            </p:nvSpPr>
            <p:spPr>
              <a:xfrm>
                <a:off x="7575263" y="5065066"/>
                <a:ext cx="49186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6340AE2-DD08-DC42-84BD-50BCC912C832}"/>
                  </a:ext>
                </a:extLst>
              </p:cNvPr>
              <p:cNvSpPr txBox="1"/>
              <p:nvPr/>
            </p:nvSpPr>
            <p:spPr>
              <a:xfrm>
                <a:off x="9377544" y="5054545"/>
                <a:ext cx="13666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7030A0"/>
                          </a:solidFill>
                          <a:latin typeface="Cambria Math" panose="02040503050406030204" pitchFamily="18" charset="0"/>
                        </a:rPr>
                        <m:t>𝐷</m:t>
                      </m:r>
                      <m:d>
                        <m:dPr>
                          <m:ctrlPr>
                            <a:rPr lang="en-US" i="1" dirty="0">
                              <a:solidFill>
                                <a:srgbClr val="7030A0"/>
                              </a:solidFill>
                              <a:latin typeface="Cambria Math" panose="02040503050406030204" pitchFamily="18" charset="0"/>
                            </a:rPr>
                          </m:ctrlPr>
                        </m:dPr>
                        <m:e>
                          <m:r>
                            <a:rPr lang="en-US" i="1" dirty="0">
                              <a:solidFill>
                                <a:srgbClr val="7030A0"/>
                              </a:solidFill>
                              <a:latin typeface="Cambria Math" panose="02040503050406030204" pitchFamily="18" charset="0"/>
                            </a:rPr>
                            <m:t>𝐺</m:t>
                          </m:r>
                          <m:r>
                            <a:rPr lang="en-US" i="1" dirty="0">
                              <a:solidFill>
                                <a:srgbClr val="7030A0"/>
                              </a:solidFill>
                              <a:latin typeface="Cambria Math" panose="02040503050406030204" pitchFamily="18" charset="0"/>
                            </a:rPr>
                            <m:t>(</m:t>
                          </m:r>
                          <m:r>
                            <a:rPr lang="en-US" i="1" dirty="0">
                              <a:solidFill>
                                <a:srgbClr val="7030A0"/>
                              </a:solidFill>
                              <a:latin typeface="Cambria Math" panose="02040503050406030204" pitchFamily="18" charset="0"/>
                            </a:rPr>
                            <m:t>𝑧</m:t>
                          </m:r>
                          <m:r>
                            <a:rPr lang="en-US" i="1" dirty="0">
                              <a:solidFill>
                                <a:srgbClr val="7030A0"/>
                              </a:solidFill>
                              <a:latin typeface="Cambria Math" panose="02040503050406030204" pitchFamily="18" charset="0"/>
                            </a:rPr>
                            <m:t>)</m:t>
                          </m:r>
                        </m:e>
                      </m:d>
                    </m:oMath>
                  </m:oMathPara>
                </a14:m>
                <a:endParaRPr lang="en-US" b="0" dirty="0">
                  <a:solidFill>
                    <a:srgbClr val="7030A0"/>
                  </a:solidFill>
                </a:endParaRPr>
              </a:p>
            </p:txBody>
          </p:sp>
        </mc:Choice>
        <mc:Fallback xmlns="">
          <p:sp>
            <p:nvSpPr>
              <p:cNvPr id="52" name="TextBox 51">
                <a:extLst>
                  <a:ext uri="{FF2B5EF4-FFF2-40B4-BE49-F238E27FC236}">
                    <a16:creationId xmlns:a16="http://schemas.microsoft.com/office/drawing/2014/main" id="{D6340AE2-DD08-DC42-84BD-50BCC912C832}"/>
                  </a:ext>
                </a:extLst>
              </p:cNvPr>
              <p:cNvSpPr txBox="1">
                <a:spLocks noRot="1" noChangeAspect="1" noMove="1" noResize="1" noEditPoints="1" noAdjustHandles="1" noChangeArrowheads="1" noChangeShapeType="1" noTextEdit="1"/>
              </p:cNvSpPr>
              <p:nvPr/>
            </p:nvSpPr>
            <p:spPr>
              <a:xfrm>
                <a:off x="9377544" y="5054545"/>
                <a:ext cx="1366656" cy="461665"/>
              </a:xfrm>
              <a:prstGeom prst="rect">
                <a:avLst/>
              </a:prstGeom>
              <a:blipFill>
                <a:blip r:embed="rId5"/>
                <a:stretch>
                  <a:fillRect b="-16216"/>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E25BC47A-F4DA-E84F-9CCC-43C242F8E23A}"/>
              </a:ext>
            </a:extLst>
          </p:cNvPr>
          <p:cNvCxnSpPr>
            <a:cxnSpLocks/>
          </p:cNvCxnSpPr>
          <p:nvPr/>
        </p:nvCxnSpPr>
        <p:spPr bwMode="auto">
          <a:xfrm flipV="1">
            <a:off x="4212718" y="5307997"/>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DFED0E82-2AAA-4140-BA6E-36E6F0ADA323}"/>
              </a:ext>
            </a:extLst>
          </p:cNvPr>
          <p:cNvCxnSpPr>
            <a:cxnSpLocks/>
          </p:cNvCxnSpPr>
          <p:nvPr/>
        </p:nvCxnSpPr>
        <p:spPr bwMode="auto">
          <a:xfrm flipV="1">
            <a:off x="8478943" y="5325001"/>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7ACD781-10D3-9749-AAD3-9F8814B680B0}"/>
                  </a:ext>
                </a:extLst>
              </p:cNvPr>
              <p:cNvSpPr txBox="1"/>
              <p:nvPr/>
            </p:nvSpPr>
            <p:spPr>
              <a:xfrm>
                <a:off x="6351065" y="4753309"/>
                <a:ext cx="8879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𝐺</m:t>
                      </m:r>
                      <m:r>
                        <a:rPr lang="en-US" b="0" i="1" dirty="0" smtClean="0">
                          <a:solidFill>
                            <a:srgbClr val="7030A0"/>
                          </a:solidFill>
                          <a:latin typeface="Cambria Math" panose="02040503050406030204" pitchFamily="18" charset="0"/>
                        </a:rPr>
                        <m:t>(</m:t>
                      </m:r>
                      <m:r>
                        <a:rPr lang="en-US" b="0" i="1" dirty="0" smtClean="0">
                          <a:solidFill>
                            <a:srgbClr val="7030A0"/>
                          </a:solidFill>
                          <a:latin typeface="Cambria Math" panose="02040503050406030204" pitchFamily="18" charset="0"/>
                        </a:rPr>
                        <m:t>𝑧</m:t>
                      </m:r>
                      <m:r>
                        <a:rPr lang="en-US" b="0" i="1" dirty="0" smtClean="0">
                          <a:solidFill>
                            <a:srgbClr val="7030A0"/>
                          </a:solidFill>
                          <a:latin typeface="Cambria Math" panose="02040503050406030204" pitchFamily="18" charset="0"/>
                        </a:rPr>
                        <m:t>)</m:t>
                      </m:r>
                    </m:oMath>
                  </m:oMathPara>
                </a14:m>
                <a:endParaRPr lang="en-US" b="0" dirty="0">
                  <a:solidFill>
                    <a:srgbClr val="7030A0"/>
                  </a:solidFill>
                </a:endParaRPr>
              </a:p>
            </p:txBody>
          </p:sp>
        </mc:Choice>
        <mc:Fallback xmlns="">
          <p:sp>
            <p:nvSpPr>
              <p:cNvPr id="60" name="TextBox 59">
                <a:extLst>
                  <a:ext uri="{FF2B5EF4-FFF2-40B4-BE49-F238E27FC236}">
                    <a16:creationId xmlns:a16="http://schemas.microsoft.com/office/drawing/2014/main" id="{87ACD781-10D3-9749-AAD3-9F8814B680B0}"/>
                  </a:ext>
                </a:extLst>
              </p:cNvPr>
              <p:cNvSpPr txBox="1">
                <a:spLocks noRot="1" noChangeAspect="1" noMove="1" noResize="1" noEditPoints="1" noAdjustHandles="1" noChangeArrowheads="1" noChangeShapeType="1" noTextEdit="1"/>
              </p:cNvSpPr>
              <p:nvPr/>
            </p:nvSpPr>
            <p:spPr>
              <a:xfrm>
                <a:off x="6351065" y="4753309"/>
                <a:ext cx="887935" cy="461665"/>
              </a:xfrm>
              <a:prstGeom prst="rect">
                <a:avLst/>
              </a:prstGeom>
              <a:blipFill>
                <a:blip r:embed="rId6"/>
                <a:stretch>
                  <a:fillRect b="-15789"/>
                </a:stretch>
              </a:blipFill>
            </p:spPr>
            <p:txBody>
              <a:bodyPr/>
              <a:lstStyle/>
              <a:p>
                <a:r>
                  <a:rPr lang="en-US">
                    <a:noFill/>
                  </a:rPr>
                  <a:t> </a:t>
                </a:r>
              </a:p>
            </p:txBody>
          </p:sp>
        </mc:Fallback>
      </mc:AlternateContent>
      <p:sp>
        <p:nvSpPr>
          <p:cNvPr id="16" name="Trapezoid 15">
            <a:extLst>
              <a:ext uri="{FF2B5EF4-FFF2-40B4-BE49-F238E27FC236}">
                <a16:creationId xmlns:a16="http://schemas.microsoft.com/office/drawing/2014/main" id="{E4AFCFDF-18CF-2C4E-8E27-36E5BD8E2D0A}"/>
              </a:ext>
            </a:extLst>
          </p:cNvPr>
          <p:cNvSpPr/>
          <p:nvPr/>
        </p:nvSpPr>
        <p:spPr bwMode="auto">
          <a:xfrm rot="16200000" flipV="1">
            <a:off x="4618004" y="2186320"/>
            <a:ext cx="2057400" cy="1342359"/>
          </a:xfrm>
          <a:prstGeom prst="trapezoid">
            <a:avLst/>
          </a:prstGeom>
          <a:solidFill>
            <a:srgbClr val="FFC9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4AEC739-9FBA-954E-9079-99E39A1685E7}"/>
                  </a:ext>
                </a:extLst>
              </p:cNvPr>
              <p:cNvSpPr txBox="1"/>
              <p:nvPr/>
            </p:nvSpPr>
            <p:spPr>
              <a:xfrm>
                <a:off x="3814698" y="2561698"/>
                <a:ext cx="44242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𝑥</m:t>
                      </m:r>
                    </m:oMath>
                  </m:oMathPara>
                </a14:m>
                <a:endParaRPr lang="en-US" b="0" dirty="0">
                  <a:solidFill>
                    <a:srgbClr val="7030A0"/>
                  </a:solidFill>
                </a:endParaRPr>
              </a:p>
            </p:txBody>
          </p:sp>
        </mc:Choice>
        <mc:Fallback xmlns="">
          <p:sp>
            <p:nvSpPr>
              <p:cNvPr id="17" name="TextBox 16">
                <a:extLst>
                  <a:ext uri="{FF2B5EF4-FFF2-40B4-BE49-F238E27FC236}">
                    <a16:creationId xmlns:a16="http://schemas.microsoft.com/office/drawing/2014/main" id="{14AEC739-9FBA-954E-9079-99E39A1685E7}"/>
                  </a:ext>
                </a:extLst>
              </p:cNvPr>
              <p:cNvSpPr txBox="1">
                <a:spLocks noRot="1" noChangeAspect="1" noMove="1" noResize="1" noEditPoints="1" noAdjustHandles="1" noChangeArrowheads="1" noChangeShapeType="1" noTextEdit="1"/>
              </p:cNvSpPr>
              <p:nvPr/>
            </p:nvSpPr>
            <p:spPr>
              <a:xfrm>
                <a:off x="3814698" y="2561698"/>
                <a:ext cx="442429" cy="461665"/>
              </a:xfrm>
              <a:prstGeom prst="rect">
                <a:avLst/>
              </a:prstGeom>
              <a:blipFill>
                <a:blip r:embed="rId7"/>
                <a:stretch>
                  <a:fillRect/>
                </a:stretch>
              </a:blipFill>
            </p:spPr>
            <p:txBody>
              <a:bodyPr/>
              <a:lstStyle/>
              <a:p>
                <a:r>
                  <a:rPr lang="en-US">
                    <a:noFill/>
                  </a:rPr>
                  <a:t> </a:t>
                </a:r>
              </a:p>
            </p:txBody>
          </p:sp>
        </mc:Fallback>
      </mc:AlternateContent>
      <p:sp>
        <p:nvSpPr>
          <p:cNvPr id="18" name="Trapezoid 17">
            <a:extLst>
              <a:ext uri="{FF2B5EF4-FFF2-40B4-BE49-F238E27FC236}">
                <a16:creationId xmlns:a16="http://schemas.microsoft.com/office/drawing/2014/main" id="{BC7ECCF2-D6DC-4549-9731-548DF368ED34}"/>
              </a:ext>
            </a:extLst>
          </p:cNvPr>
          <p:cNvSpPr/>
          <p:nvPr/>
        </p:nvSpPr>
        <p:spPr bwMode="auto">
          <a:xfrm rot="16200000">
            <a:off x="6749515" y="2170583"/>
            <a:ext cx="2057400" cy="1373833"/>
          </a:xfrm>
          <a:prstGeom prst="trapezoid">
            <a:avLst/>
          </a:prstGeom>
          <a:solidFill>
            <a:srgbClr val="BCFF4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9" name="Straight Arrow Connector 18">
            <a:extLst>
              <a:ext uri="{FF2B5EF4-FFF2-40B4-BE49-F238E27FC236}">
                <a16:creationId xmlns:a16="http://schemas.microsoft.com/office/drawing/2014/main" id="{41E3AABC-4681-2948-BA9B-FCBDDEA741B1}"/>
              </a:ext>
            </a:extLst>
          </p:cNvPr>
          <p:cNvCxnSpPr>
            <a:cxnSpLocks/>
            <a:endCxn id="18" idx="0"/>
          </p:cNvCxnSpPr>
          <p:nvPr/>
        </p:nvCxnSpPr>
        <p:spPr bwMode="auto">
          <a:xfrm flipV="1">
            <a:off x="6317884" y="2857500"/>
            <a:ext cx="773415" cy="51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5ABDFBC-1E64-0E41-9595-834B85ED3DF7}"/>
                  </a:ext>
                </a:extLst>
              </p:cNvPr>
              <p:cNvSpPr txBox="1"/>
              <p:nvPr/>
            </p:nvSpPr>
            <p:spPr>
              <a:xfrm>
                <a:off x="9382242" y="2587044"/>
                <a:ext cx="4475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𝑥</m:t>
                          </m:r>
                        </m:e>
                      </m:acc>
                    </m:oMath>
                  </m:oMathPara>
                </a14:m>
                <a:endParaRPr lang="en-US" b="0" dirty="0">
                  <a:solidFill>
                    <a:srgbClr val="7030A0"/>
                  </a:solidFill>
                </a:endParaRPr>
              </a:p>
            </p:txBody>
          </p:sp>
        </mc:Choice>
        <mc:Fallback xmlns="">
          <p:sp>
            <p:nvSpPr>
              <p:cNvPr id="20" name="TextBox 19">
                <a:extLst>
                  <a:ext uri="{FF2B5EF4-FFF2-40B4-BE49-F238E27FC236}">
                    <a16:creationId xmlns:a16="http://schemas.microsoft.com/office/drawing/2014/main" id="{85ABDFBC-1E64-0E41-9595-834B85ED3DF7}"/>
                  </a:ext>
                </a:extLst>
              </p:cNvPr>
              <p:cNvSpPr txBox="1">
                <a:spLocks noRot="1" noChangeAspect="1" noMove="1" noResize="1" noEditPoints="1" noAdjustHandles="1" noChangeArrowheads="1" noChangeShapeType="1" noTextEdit="1"/>
              </p:cNvSpPr>
              <p:nvPr/>
            </p:nvSpPr>
            <p:spPr>
              <a:xfrm>
                <a:off x="9382242" y="2587044"/>
                <a:ext cx="447558" cy="461665"/>
              </a:xfrm>
              <a:prstGeom prst="rect">
                <a:avLst/>
              </a:prstGeom>
              <a:blipFill>
                <a:blip r:embed="rId8"/>
                <a:stretch>
                  <a:fillRect t="-2778"/>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1EC67D7-B439-DB49-9E7F-EC901A1F1A91}"/>
              </a:ext>
            </a:extLst>
          </p:cNvPr>
          <p:cNvCxnSpPr>
            <a:cxnSpLocks/>
          </p:cNvCxnSpPr>
          <p:nvPr/>
        </p:nvCxnSpPr>
        <p:spPr bwMode="auto">
          <a:xfrm flipV="1">
            <a:off x="4178064" y="2840496"/>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3255244F-67E2-B944-BF02-75E404023830}"/>
              </a:ext>
            </a:extLst>
          </p:cNvPr>
          <p:cNvCxnSpPr>
            <a:cxnSpLocks/>
          </p:cNvCxnSpPr>
          <p:nvPr/>
        </p:nvCxnSpPr>
        <p:spPr bwMode="auto">
          <a:xfrm flipV="1">
            <a:off x="8483641" y="2857500"/>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7CBE6B86-F118-3241-BE06-0F06949208B3}"/>
              </a:ext>
            </a:extLst>
          </p:cNvPr>
          <p:cNvSpPr txBox="1"/>
          <p:nvPr/>
        </p:nvSpPr>
        <p:spPr>
          <a:xfrm>
            <a:off x="5194610" y="2671219"/>
            <a:ext cx="947695" cy="338554"/>
          </a:xfrm>
          <a:prstGeom prst="rect">
            <a:avLst/>
          </a:prstGeom>
          <a:noFill/>
        </p:spPr>
        <p:txBody>
          <a:bodyPr wrap="none" rtlCol="0">
            <a:spAutoFit/>
          </a:bodyPr>
          <a:lstStyle/>
          <a:p>
            <a:pPr algn="ctr"/>
            <a:r>
              <a:rPr lang="en-US" sz="1600" b="0" dirty="0"/>
              <a:t>Encoder</a:t>
            </a:r>
          </a:p>
        </p:txBody>
      </p:sp>
      <p:sp>
        <p:nvSpPr>
          <p:cNvPr id="24" name="TextBox 23">
            <a:extLst>
              <a:ext uri="{FF2B5EF4-FFF2-40B4-BE49-F238E27FC236}">
                <a16:creationId xmlns:a16="http://schemas.microsoft.com/office/drawing/2014/main" id="{E7AD65AF-460A-744A-A043-1775ABE1263B}"/>
              </a:ext>
            </a:extLst>
          </p:cNvPr>
          <p:cNvSpPr txBox="1"/>
          <p:nvPr/>
        </p:nvSpPr>
        <p:spPr>
          <a:xfrm>
            <a:off x="7319898" y="2688222"/>
            <a:ext cx="958917" cy="338554"/>
          </a:xfrm>
          <a:prstGeom prst="rect">
            <a:avLst/>
          </a:prstGeom>
          <a:noFill/>
        </p:spPr>
        <p:txBody>
          <a:bodyPr wrap="none" rtlCol="0">
            <a:spAutoFit/>
          </a:bodyPr>
          <a:lstStyle/>
          <a:p>
            <a:r>
              <a:rPr lang="en-US" sz="1600" b="0" dirty="0"/>
              <a:t>Decoder</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FC19A39-4966-9E4E-A740-08758316ACF7}"/>
                  </a:ext>
                </a:extLst>
              </p:cNvPr>
              <p:cNvSpPr txBox="1"/>
              <p:nvPr/>
            </p:nvSpPr>
            <p:spPr>
              <a:xfrm>
                <a:off x="6505450" y="2395834"/>
                <a:ext cx="423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𝑧</m:t>
                      </m:r>
                    </m:oMath>
                  </m:oMathPara>
                </a14:m>
                <a:endParaRPr lang="en-US" b="0" dirty="0">
                  <a:solidFill>
                    <a:srgbClr val="7030A0"/>
                  </a:solidFill>
                </a:endParaRPr>
              </a:p>
            </p:txBody>
          </p:sp>
        </mc:Choice>
        <mc:Fallback xmlns="">
          <p:sp>
            <p:nvSpPr>
              <p:cNvPr id="25" name="TextBox 24">
                <a:extLst>
                  <a:ext uri="{FF2B5EF4-FFF2-40B4-BE49-F238E27FC236}">
                    <a16:creationId xmlns:a16="http://schemas.microsoft.com/office/drawing/2014/main" id="{FFC19A39-4966-9E4E-A740-08758316ACF7}"/>
                  </a:ext>
                </a:extLst>
              </p:cNvPr>
              <p:cNvSpPr txBox="1">
                <a:spLocks noRot="1" noChangeAspect="1" noMove="1" noResize="1" noEditPoints="1" noAdjustHandles="1" noChangeArrowheads="1" noChangeShapeType="1" noTextEdit="1"/>
              </p:cNvSpPr>
              <p:nvPr/>
            </p:nvSpPr>
            <p:spPr>
              <a:xfrm>
                <a:off x="6505450" y="2395834"/>
                <a:ext cx="423962" cy="461665"/>
              </a:xfrm>
              <a:prstGeom prst="rect">
                <a:avLst/>
              </a:prstGeom>
              <a:blipFill>
                <a:blip r:embed="rId9"/>
                <a:stretch>
                  <a:fillRect/>
                </a:stretch>
              </a:blipFill>
            </p:spPr>
            <p:txBody>
              <a:bodyPr/>
              <a:lstStyle/>
              <a:p>
                <a:r>
                  <a:rPr lang="en-US">
                    <a:noFill/>
                  </a:rPr>
                  <a:t> </a:t>
                </a:r>
              </a:p>
            </p:txBody>
          </p:sp>
        </mc:Fallback>
      </mc:AlternateContent>
      <p:sp>
        <p:nvSpPr>
          <p:cNvPr id="28" name="Content Placeholder 2">
            <a:extLst>
              <a:ext uri="{FF2B5EF4-FFF2-40B4-BE49-F238E27FC236}">
                <a16:creationId xmlns:a16="http://schemas.microsoft.com/office/drawing/2014/main" id="{B25DC551-8F0D-274D-9FA1-89500A61B61D}"/>
              </a:ext>
            </a:extLst>
          </p:cNvPr>
          <p:cNvSpPr>
            <a:spLocks noGrp="1"/>
          </p:cNvSpPr>
          <p:nvPr>
            <p:ph idx="1"/>
          </p:nvPr>
        </p:nvSpPr>
        <p:spPr>
          <a:xfrm>
            <a:off x="914400" y="914400"/>
            <a:ext cx="10591800" cy="5257800"/>
          </a:xfrm>
        </p:spPr>
        <p:txBody>
          <a:bodyPr/>
          <a:lstStyle/>
          <a:p>
            <a:pPr marL="457200" indent="-457200">
              <a:buFont typeface="Arial" panose="020B0604020202020204" pitchFamily="34" charset="0"/>
              <a:buChar char="•"/>
            </a:pPr>
            <a:r>
              <a:rPr lang="en-US" dirty="0"/>
              <a:t>VAEs offer more control over the latent space, explicit encoding</a:t>
            </a:r>
          </a:p>
          <a:p>
            <a:pPr marL="457200" indent="-4572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C261F33D-41A1-0B48-9EE1-1D564408D1FC}"/>
              </a:ext>
            </a:extLst>
          </p:cNvPr>
          <p:cNvSpPr/>
          <p:nvPr/>
        </p:nvSpPr>
        <p:spPr>
          <a:xfrm>
            <a:off x="1481031" y="2579276"/>
            <a:ext cx="1873846" cy="461665"/>
          </a:xfrm>
          <a:prstGeom prst="rect">
            <a:avLst/>
          </a:prstGeom>
        </p:spPr>
        <p:txBody>
          <a:bodyPr wrap="none">
            <a:spAutoFit/>
          </a:bodyPr>
          <a:lstStyle/>
          <a:p>
            <a:r>
              <a:rPr lang="en-US" b="0" dirty="0"/>
              <a:t>VAE training</a:t>
            </a:r>
          </a:p>
        </p:txBody>
      </p:sp>
      <p:sp>
        <p:nvSpPr>
          <p:cNvPr id="31" name="Rectangle 30">
            <a:extLst>
              <a:ext uri="{FF2B5EF4-FFF2-40B4-BE49-F238E27FC236}">
                <a16:creationId xmlns:a16="http://schemas.microsoft.com/office/drawing/2014/main" id="{E1455ED5-0C75-2C46-A6CA-797F20A6BFEC}"/>
              </a:ext>
            </a:extLst>
          </p:cNvPr>
          <p:cNvSpPr/>
          <p:nvPr/>
        </p:nvSpPr>
        <p:spPr>
          <a:xfrm>
            <a:off x="1481031" y="5094168"/>
            <a:ext cx="1947969" cy="461665"/>
          </a:xfrm>
          <a:prstGeom prst="rect">
            <a:avLst/>
          </a:prstGeom>
        </p:spPr>
        <p:txBody>
          <a:bodyPr wrap="none">
            <a:spAutoFit/>
          </a:bodyPr>
          <a:lstStyle/>
          <a:p>
            <a:r>
              <a:rPr lang="en-US" b="0" dirty="0"/>
              <a:t>GAN training</a:t>
            </a:r>
          </a:p>
        </p:txBody>
      </p:sp>
    </p:spTree>
    <p:extLst>
      <p:ext uri="{BB962C8B-B14F-4D97-AF65-F5344CB8AC3E}">
        <p14:creationId xmlns:p14="http://schemas.microsoft.com/office/powerpoint/2010/main" val="2829122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C6A3-D4F2-FD48-BDF1-76F799868541}"/>
              </a:ext>
            </a:extLst>
          </p:cNvPr>
          <p:cNvSpPr>
            <a:spLocks noGrp="1"/>
          </p:cNvSpPr>
          <p:nvPr>
            <p:ph type="title"/>
          </p:nvPr>
        </p:nvSpPr>
        <p:spPr/>
        <p:txBody>
          <a:bodyPr/>
          <a:lstStyle/>
          <a:p>
            <a:r>
              <a:rPr lang="en-US" dirty="0"/>
              <a:t>VAE pros and cons</a:t>
            </a:r>
          </a:p>
        </p:txBody>
      </p:sp>
      <p:sp>
        <p:nvSpPr>
          <p:cNvPr id="3" name="Content Placeholder 2">
            <a:extLst>
              <a:ext uri="{FF2B5EF4-FFF2-40B4-BE49-F238E27FC236}">
                <a16:creationId xmlns:a16="http://schemas.microsoft.com/office/drawing/2014/main" id="{B6E91AAC-C555-914D-9FB0-65F5435870EB}"/>
              </a:ext>
            </a:extLst>
          </p:cNvPr>
          <p:cNvSpPr>
            <a:spLocks noGrp="1"/>
          </p:cNvSpPr>
          <p:nvPr>
            <p:ph idx="1"/>
          </p:nvPr>
        </p:nvSpPr>
        <p:spPr/>
        <p:txBody>
          <a:bodyPr/>
          <a:lstStyle/>
          <a:p>
            <a:pPr marL="457200" indent="-457200">
              <a:buFont typeface="Arial" panose="020B0604020202020204" pitchFamily="34" charset="0"/>
              <a:buChar char="•"/>
            </a:pPr>
            <a:r>
              <a:rPr lang="en-US" dirty="0"/>
              <a:t>Pros: </a:t>
            </a:r>
          </a:p>
          <a:p>
            <a:pPr marL="857250" lvl="1" indent="-457200">
              <a:buFont typeface="Arial" panose="020B0604020202020204" pitchFamily="34" charset="0"/>
              <a:buChar char="•"/>
            </a:pPr>
            <a:r>
              <a:rPr lang="en-US" sz="2400" dirty="0"/>
              <a:t>Principled mathematical formalism for generative models </a:t>
            </a:r>
          </a:p>
          <a:p>
            <a:pPr marL="857250" lvl="1" indent="-457200">
              <a:buFont typeface="Arial" panose="020B0604020202020204" pitchFamily="34" charset="0"/>
              <a:buChar char="•"/>
            </a:pPr>
            <a:r>
              <a:rPr lang="en-US" sz="2400" dirty="0"/>
              <a:t>Allows inference of code given image, can be useful for controlling the latent space</a:t>
            </a:r>
          </a:p>
          <a:p>
            <a:pPr marL="457200" indent="-457200">
              <a:buFont typeface="Arial" panose="020B0604020202020204" pitchFamily="34" charset="0"/>
              <a:buChar char="•"/>
            </a:pPr>
            <a:r>
              <a:rPr lang="en-US" dirty="0"/>
              <a:t>Cons: </a:t>
            </a:r>
          </a:p>
          <a:p>
            <a:pPr marL="857250" lvl="1" indent="-457200">
              <a:buFont typeface="Arial" panose="020B0604020202020204" pitchFamily="34" charset="0"/>
              <a:buChar char="•"/>
            </a:pPr>
            <a:r>
              <a:rPr lang="en-US" sz="2400" dirty="0"/>
              <a:t>Samples blurrier and lower quality compared to GANs</a:t>
            </a:r>
          </a:p>
          <a:p>
            <a:pPr marL="457200" indent="-457200">
              <a:buFont typeface="Arial" panose="020B0604020202020204" pitchFamily="34" charset="0"/>
              <a:buChar char="•"/>
            </a:pPr>
            <a:r>
              <a:rPr lang="en-US" dirty="0"/>
              <a:t>Active areas of research: </a:t>
            </a:r>
          </a:p>
          <a:p>
            <a:pPr marL="857250" lvl="1" indent="-457200">
              <a:buFont typeface="Arial" panose="020B0604020202020204" pitchFamily="34" charset="0"/>
              <a:buChar char="•"/>
            </a:pPr>
            <a:r>
              <a:rPr lang="en-US" sz="2400" dirty="0"/>
              <a:t>More powerful and flexible approximations for relevant probability distributions </a:t>
            </a:r>
          </a:p>
          <a:p>
            <a:pPr marL="857250" lvl="1" indent="-457200">
              <a:buFont typeface="Arial" panose="020B0604020202020204" pitchFamily="34" charset="0"/>
              <a:buChar char="•"/>
            </a:pPr>
            <a:r>
              <a:rPr lang="en-US" sz="2400" dirty="0"/>
              <a:t>Combining VAEs and GANs</a:t>
            </a:r>
          </a:p>
          <a:p>
            <a:pPr marL="857250" lvl="1" indent="-457200">
              <a:buFont typeface="Arial" panose="020B0604020202020204" pitchFamily="34" charset="0"/>
              <a:buChar char="•"/>
            </a:pPr>
            <a:r>
              <a:rPr lang="en-US" sz="2400" dirty="0"/>
              <a:t>Incorporating structure in latent variables, e.g., hierarchical or categorical distributions</a:t>
            </a:r>
          </a:p>
        </p:txBody>
      </p:sp>
      <p:sp>
        <p:nvSpPr>
          <p:cNvPr id="4" name="TextBox 3">
            <a:extLst>
              <a:ext uri="{FF2B5EF4-FFF2-40B4-BE49-F238E27FC236}">
                <a16:creationId xmlns:a16="http://schemas.microsoft.com/office/drawing/2014/main" id="{E0D890B5-7D8F-7F41-B505-7DFB0AE77BC4}"/>
              </a:ext>
            </a:extLst>
          </p:cNvPr>
          <p:cNvSpPr txBox="1"/>
          <p:nvPr/>
        </p:nvSpPr>
        <p:spPr>
          <a:xfrm>
            <a:off x="9525000" y="6400800"/>
            <a:ext cx="2467342" cy="338554"/>
          </a:xfrm>
          <a:prstGeom prst="rect">
            <a:avLst/>
          </a:prstGeom>
          <a:noFill/>
        </p:spPr>
        <p:txBody>
          <a:bodyPr wrap="none" rtlCol="0">
            <a:spAutoFit/>
          </a:bodyPr>
          <a:lstStyle/>
          <a:p>
            <a:r>
              <a:rPr lang="en-US" sz="1600" b="0" dirty="0"/>
              <a:t>Adapted from </a:t>
            </a:r>
            <a:r>
              <a:rPr lang="en-US" sz="1600" b="0" dirty="0">
                <a:hlinkClick r:id="rId2"/>
              </a:rPr>
              <a:t>J. Johnson</a:t>
            </a:r>
            <a:endParaRPr lang="en-US" sz="1600" b="0" dirty="0"/>
          </a:p>
        </p:txBody>
      </p:sp>
    </p:spTree>
    <p:extLst>
      <p:ext uri="{BB962C8B-B14F-4D97-AF65-F5344CB8AC3E}">
        <p14:creationId xmlns:p14="http://schemas.microsoft.com/office/powerpoint/2010/main" val="138472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6" name="Content Placeholder 5"/>
          <p:cNvSpPr>
            <a:spLocks noGrp="1"/>
          </p:cNvSpPr>
          <p:nvPr>
            <p:ph idx="1"/>
          </p:nvPr>
        </p:nvSpPr>
        <p:spPr/>
        <p:txBody>
          <a:bodyPr/>
          <a:lstStyle/>
          <a:p>
            <a:pPr marL="857250" lvl="1" indent="-457200">
              <a:buFont typeface="Arial"/>
              <a:buChar char="•"/>
            </a:pPr>
            <a:r>
              <a:rPr lang="en-US" sz="2400" dirty="0"/>
              <a:t>Variational autoencoders</a:t>
            </a:r>
          </a:p>
        </p:txBody>
      </p:sp>
    </p:spTree>
    <p:extLst>
      <p:ext uri="{BB962C8B-B14F-4D97-AF65-F5344CB8AC3E}">
        <p14:creationId xmlns:p14="http://schemas.microsoft.com/office/powerpoint/2010/main" val="1181406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6A69-30FA-AF42-879F-EAAD8950AC22}"/>
              </a:ext>
            </a:extLst>
          </p:cNvPr>
          <p:cNvSpPr>
            <a:spLocks noGrp="1"/>
          </p:cNvSpPr>
          <p:nvPr>
            <p:ph type="title"/>
          </p:nvPr>
        </p:nvSpPr>
        <p:spPr/>
        <p:txBody>
          <a:bodyPr/>
          <a:lstStyle/>
          <a:p>
            <a:r>
              <a:rPr lang="en-US" dirty="0"/>
              <a:t>Combining VAEs and GANs</a:t>
            </a:r>
          </a:p>
        </p:txBody>
      </p:sp>
      <p:pic>
        <p:nvPicPr>
          <p:cNvPr id="5" name="Content Placeholder 4">
            <a:extLst>
              <a:ext uri="{FF2B5EF4-FFF2-40B4-BE49-F238E27FC236}">
                <a16:creationId xmlns:a16="http://schemas.microsoft.com/office/drawing/2014/main" id="{EA515D0F-B6E9-EA48-B8E2-7571A88A37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304" y="2667000"/>
            <a:ext cx="4800600" cy="2335292"/>
          </a:xfrm>
        </p:spPr>
      </p:pic>
      <p:pic>
        <p:nvPicPr>
          <p:cNvPr id="7" name="Picture 6">
            <a:extLst>
              <a:ext uri="{FF2B5EF4-FFF2-40B4-BE49-F238E27FC236}">
                <a16:creationId xmlns:a16="http://schemas.microsoft.com/office/drawing/2014/main" id="{BA306DC9-9512-6E41-97AF-A18CBE31CF1F}"/>
              </a:ext>
            </a:extLst>
          </p:cNvPr>
          <p:cNvPicPr>
            <a:picLocks noChangeAspect="1"/>
          </p:cNvPicPr>
          <p:nvPr/>
        </p:nvPicPr>
        <p:blipFill rotWithShape="1">
          <a:blip r:embed="rId3">
            <a:extLst>
              <a:ext uri="{28A0092B-C50C-407E-A947-70E740481C1C}">
                <a14:useLocalDpi xmlns:a14="http://schemas.microsoft.com/office/drawing/2010/main" val="0"/>
              </a:ext>
            </a:extLst>
          </a:blip>
          <a:srcRect b="79423"/>
          <a:stretch/>
        </p:blipFill>
        <p:spPr>
          <a:xfrm>
            <a:off x="6005349" y="2667000"/>
            <a:ext cx="5844359" cy="927854"/>
          </a:xfrm>
          <a:prstGeom prst="rect">
            <a:avLst/>
          </a:prstGeom>
        </p:spPr>
      </p:pic>
      <p:sp>
        <p:nvSpPr>
          <p:cNvPr id="8" name="TextBox 7">
            <a:extLst>
              <a:ext uri="{FF2B5EF4-FFF2-40B4-BE49-F238E27FC236}">
                <a16:creationId xmlns:a16="http://schemas.microsoft.com/office/drawing/2014/main" id="{03ACC5A2-2296-844C-92C5-D34E987EB31A}"/>
              </a:ext>
            </a:extLst>
          </p:cNvPr>
          <p:cNvSpPr txBox="1"/>
          <p:nvPr/>
        </p:nvSpPr>
        <p:spPr>
          <a:xfrm>
            <a:off x="420696" y="6403622"/>
            <a:ext cx="11350608" cy="338554"/>
          </a:xfrm>
          <a:prstGeom prst="rect">
            <a:avLst/>
          </a:prstGeom>
          <a:noFill/>
        </p:spPr>
        <p:txBody>
          <a:bodyPr wrap="none" rtlCol="0">
            <a:spAutoFit/>
          </a:bodyPr>
          <a:lstStyle/>
          <a:p>
            <a:r>
              <a:rPr lang="en-US" sz="1600" b="0" dirty="0"/>
              <a:t>A. Larsen, S. </a:t>
            </a:r>
            <a:r>
              <a:rPr lang="en-US" sz="1600" b="0" dirty="0" err="1"/>
              <a:t>Sonderby</a:t>
            </a:r>
            <a:r>
              <a:rPr lang="en-US" sz="1600" b="0" dirty="0"/>
              <a:t>, H. Larochelle, O. </a:t>
            </a:r>
            <a:r>
              <a:rPr lang="en-US" sz="1600" b="0" dirty="0" err="1"/>
              <a:t>Winther</a:t>
            </a:r>
            <a:r>
              <a:rPr lang="en-US" sz="1600" b="0" dirty="0"/>
              <a:t>, </a:t>
            </a:r>
            <a:r>
              <a:rPr lang="en-US" sz="1600" b="0" dirty="0">
                <a:hlinkClick r:id="rId4"/>
              </a:rPr>
              <a:t>Autoencoding beyond pixels using a learned similarity metric</a:t>
            </a:r>
            <a:r>
              <a:rPr lang="en-US" sz="1600" b="0" dirty="0"/>
              <a:t>, ICML 2016</a:t>
            </a:r>
          </a:p>
        </p:txBody>
      </p:sp>
      <p:pic>
        <p:nvPicPr>
          <p:cNvPr id="6" name="Picture 5">
            <a:extLst>
              <a:ext uri="{FF2B5EF4-FFF2-40B4-BE49-F238E27FC236}">
                <a16:creationId xmlns:a16="http://schemas.microsoft.com/office/drawing/2014/main" id="{3BA82D87-55E6-424B-BFBD-BF954C69EC40}"/>
              </a:ext>
            </a:extLst>
          </p:cNvPr>
          <p:cNvPicPr>
            <a:picLocks noChangeAspect="1"/>
          </p:cNvPicPr>
          <p:nvPr/>
        </p:nvPicPr>
        <p:blipFill rotWithShape="1">
          <a:blip r:embed="rId3">
            <a:extLst>
              <a:ext uri="{28A0092B-C50C-407E-A947-70E740481C1C}">
                <a14:useLocalDpi xmlns:a14="http://schemas.microsoft.com/office/drawing/2010/main" val="0"/>
              </a:ext>
            </a:extLst>
          </a:blip>
          <a:srcRect t="60322"/>
          <a:stretch/>
        </p:blipFill>
        <p:spPr>
          <a:xfrm>
            <a:off x="6005348" y="3594854"/>
            <a:ext cx="5844359" cy="1789176"/>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7D4FD8F-0CDD-A249-B877-9AA262117522}"/>
                  </a:ext>
                </a:extLst>
              </p:cNvPr>
              <p:cNvSpPr txBox="1">
                <a:spLocks/>
              </p:cNvSpPr>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Define decoder probability model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oMath>
                </a14:m>
                <a:r>
                  <a:rPr lang="en-US" b="0" kern="0" dirty="0"/>
                  <a:t> not in terms of reconstruction errors in pixel space, but in terms of errors in discriminator feature space</a:t>
                </a:r>
                <a:endParaRPr lang="en-US" sz="2400" b="0" kern="0" dirty="0"/>
              </a:p>
            </p:txBody>
          </p:sp>
        </mc:Choice>
        <mc:Fallback xmlns="">
          <p:sp>
            <p:nvSpPr>
              <p:cNvPr id="9" name="Content Placeholder 2">
                <a:extLst>
                  <a:ext uri="{FF2B5EF4-FFF2-40B4-BE49-F238E27FC236}">
                    <a16:creationId xmlns:a16="http://schemas.microsoft.com/office/drawing/2014/main" id="{D7D4FD8F-0CDD-A249-B877-9AA262117522}"/>
                  </a:ext>
                </a:extLst>
              </p:cNvPr>
              <p:cNvSpPr txBox="1">
                <a:spLocks noRot="1" noChangeAspect="1" noMove="1" noResize="1" noEditPoints="1" noAdjustHandles="1" noChangeArrowheads="1" noChangeShapeType="1" noTextEdit="1"/>
              </p:cNvSpPr>
              <p:nvPr/>
            </p:nvSpPr>
            <p:spPr bwMode="auto">
              <a:xfrm>
                <a:off x="914400" y="914400"/>
                <a:ext cx="10363200" cy="5257800"/>
              </a:xfrm>
              <a:prstGeom prst="rect">
                <a:avLst/>
              </a:prstGeom>
              <a:blipFill>
                <a:blip r:embed="rId5"/>
                <a:stretch>
                  <a:fillRect l="-1103" t="-144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39308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3FEC-2F43-BA44-9F02-ABCD02DD577A}"/>
              </a:ext>
            </a:extLst>
          </p:cNvPr>
          <p:cNvSpPr>
            <a:spLocks noGrp="1"/>
          </p:cNvSpPr>
          <p:nvPr>
            <p:ph type="title"/>
          </p:nvPr>
        </p:nvSpPr>
        <p:spPr/>
        <p:txBody>
          <a:bodyPr/>
          <a:lstStyle/>
          <a:p>
            <a:r>
              <a:rPr lang="en-US" dirty="0"/>
              <a:t>Combining VAEs and GANs: </a:t>
            </a:r>
            <a:r>
              <a:rPr lang="en-US" dirty="0" err="1"/>
              <a:t>BicycleGANs</a:t>
            </a:r>
            <a:r>
              <a:rPr lang="en-US" dirty="0"/>
              <a:t> </a:t>
            </a:r>
          </a:p>
        </p:txBody>
      </p:sp>
      <p:sp>
        <p:nvSpPr>
          <p:cNvPr id="4" name="Rectangle 3">
            <a:extLst>
              <a:ext uri="{FF2B5EF4-FFF2-40B4-BE49-F238E27FC236}">
                <a16:creationId xmlns:a16="http://schemas.microsoft.com/office/drawing/2014/main" id="{928A340C-FDEA-9346-A269-C02246261CF3}"/>
              </a:ext>
            </a:extLst>
          </p:cNvPr>
          <p:cNvSpPr/>
          <p:nvPr/>
        </p:nvSpPr>
        <p:spPr>
          <a:xfrm>
            <a:off x="1752600" y="6096001"/>
            <a:ext cx="8915400" cy="646331"/>
          </a:xfrm>
          <a:prstGeom prst="rect">
            <a:avLst/>
          </a:prstGeom>
        </p:spPr>
        <p:txBody>
          <a:bodyPr wrap="square">
            <a:spAutoFit/>
          </a:bodyPr>
          <a:lstStyle/>
          <a:p>
            <a:pPr algn="ctr"/>
            <a:r>
              <a:rPr lang="en-US" sz="1800" b="0" dirty="0"/>
              <a:t>J.Y. Zhu, R. Zhang, D. Pathak, T. Darrell, A. A. </a:t>
            </a:r>
            <a:r>
              <a:rPr lang="en-US" sz="1800" b="0" dirty="0" err="1"/>
              <a:t>Efros</a:t>
            </a:r>
            <a:r>
              <a:rPr lang="en-US" sz="1800" b="0" dirty="0"/>
              <a:t>, O. Wang, E. </a:t>
            </a:r>
            <a:r>
              <a:rPr lang="en-US" sz="1800" b="0" dirty="0" err="1"/>
              <a:t>Shechtman</a:t>
            </a:r>
            <a:r>
              <a:rPr lang="en-US" sz="1800" b="0" dirty="0"/>
              <a:t>, </a:t>
            </a:r>
            <a:br>
              <a:rPr lang="en-US" sz="1800" b="0" dirty="0"/>
            </a:br>
            <a:r>
              <a:rPr lang="en-US" sz="1800" b="0" dirty="0">
                <a:hlinkClick r:id="rId2"/>
              </a:rPr>
              <a:t>Toward Multimodal Image-to-Image Translation</a:t>
            </a:r>
            <a:r>
              <a:rPr lang="en-US" sz="1800" b="0" dirty="0"/>
              <a:t>, NIPS 2017</a:t>
            </a:r>
          </a:p>
        </p:txBody>
      </p:sp>
      <p:sp>
        <p:nvSpPr>
          <p:cNvPr id="8" name="Content Placeholder 7">
            <a:extLst>
              <a:ext uri="{FF2B5EF4-FFF2-40B4-BE49-F238E27FC236}">
                <a16:creationId xmlns:a16="http://schemas.microsoft.com/office/drawing/2014/main" id="{8309FA29-ADB6-4F4C-A2B3-BAD95246502A}"/>
              </a:ext>
            </a:extLst>
          </p:cNvPr>
          <p:cNvSpPr>
            <a:spLocks noGrp="1"/>
          </p:cNvSpPr>
          <p:nvPr>
            <p:ph idx="1"/>
          </p:nvPr>
        </p:nvSpPr>
        <p:spPr/>
        <p:txBody>
          <a:bodyPr/>
          <a:lstStyle/>
          <a:p>
            <a:endParaRPr lang="en-US"/>
          </a:p>
        </p:txBody>
      </p:sp>
      <p:pic>
        <p:nvPicPr>
          <p:cNvPr id="9" name="Content Placeholder 5">
            <a:extLst>
              <a:ext uri="{FF2B5EF4-FFF2-40B4-BE49-F238E27FC236}">
                <a16:creationId xmlns:a16="http://schemas.microsoft.com/office/drawing/2014/main" id="{5BB36643-C07C-1B4C-9C16-23A5F290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92686" y="990601"/>
            <a:ext cx="8041915" cy="4939847"/>
          </a:xfrm>
          <a:prstGeom prst="rect">
            <a:avLst/>
          </a:prstGeom>
          <a:noFill/>
          <a:ln w="9525">
            <a:noFill/>
            <a:miter lim="800000"/>
            <a:headEnd/>
            <a:tailEnd/>
          </a:ln>
        </p:spPr>
      </p:pic>
    </p:spTree>
    <p:extLst>
      <p:ext uri="{BB962C8B-B14F-4D97-AF65-F5344CB8AC3E}">
        <p14:creationId xmlns:p14="http://schemas.microsoft.com/office/powerpoint/2010/main" val="811209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3FEC-2F43-BA44-9F02-ABCD02DD577A}"/>
              </a:ext>
            </a:extLst>
          </p:cNvPr>
          <p:cNvSpPr>
            <a:spLocks noGrp="1"/>
          </p:cNvSpPr>
          <p:nvPr>
            <p:ph type="title"/>
          </p:nvPr>
        </p:nvSpPr>
        <p:spPr/>
        <p:txBody>
          <a:bodyPr/>
          <a:lstStyle/>
          <a:p>
            <a:r>
              <a:rPr lang="en-US" dirty="0"/>
              <a:t>Combining VAEs and GANs: </a:t>
            </a:r>
            <a:r>
              <a:rPr lang="en-US" dirty="0" err="1"/>
              <a:t>BicycleGANs</a:t>
            </a:r>
            <a:r>
              <a:rPr lang="en-US" dirty="0"/>
              <a:t> </a:t>
            </a:r>
          </a:p>
        </p:txBody>
      </p:sp>
      <p:sp>
        <p:nvSpPr>
          <p:cNvPr id="4" name="Rectangle 3">
            <a:extLst>
              <a:ext uri="{FF2B5EF4-FFF2-40B4-BE49-F238E27FC236}">
                <a16:creationId xmlns:a16="http://schemas.microsoft.com/office/drawing/2014/main" id="{928A340C-FDEA-9346-A269-C02246261CF3}"/>
              </a:ext>
            </a:extLst>
          </p:cNvPr>
          <p:cNvSpPr/>
          <p:nvPr/>
        </p:nvSpPr>
        <p:spPr>
          <a:xfrm>
            <a:off x="1752600" y="6096001"/>
            <a:ext cx="8915400" cy="646331"/>
          </a:xfrm>
          <a:prstGeom prst="rect">
            <a:avLst/>
          </a:prstGeom>
        </p:spPr>
        <p:txBody>
          <a:bodyPr wrap="square">
            <a:spAutoFit/>
          </a:bodyPr>
          <a:lstStyle/>
          <a:p>
            <a:pPr algn="ctr"/>
            <a:r>
              <a:rPr lang="en-US" sz="1800" b="0" dirty="0"/>
              <a:t>J.Y. Zhu, R. Zhang, D. Pathak, T. Darrell, A. A. </a:t>
            </a:r>
            <a:r>
              <a:rPr lang="en-US" sz="1800" b="0" dirty="0" err="1"/>
              <a:t>Efros</a:t>
            </a:r>
            <a:r>
              <a:rPr lang="en-US" sz="1800" b="0" dirty="0"/>
              <a:t>, O. Wang, E. </a:t>
            </a:r>
            <a:r>
              <a:rPr lang="en-US" sz="1800" b="0" dirty="0" err="1"/>
              <a:t>Shechtman</a:t>
            </a:r>
            <a:r>
              <a:rPr lang="en-US" sz="1800" b="0" dirty="0"/>
              <a:t>, </a:t>
            </a:r>
            <a:br>
              <a:rPr lang="en-US" sz="1800" b="0" dirty="0"/>
            </a:br>
            <a:r>
              <a:rPr lang="en-US" sz="1800" b="0" dirty="0">
                <a:hlinkClick r:id="rId2"/>
              </a:rPr>
              <a:t>Toward Multimodal Image-to-Image Translation</a:t>
            </a:r>
            <a:r>
              <a:rPr lang="en-US" sz="1800" b="0" dirty="0"/>
              <a:t>, NIPS 2017</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94DF61F-B1F8-4944-A164-71DBF6653251}"/>
                  </a:ext>
                </a:extLst>
              </p:cNvPr>
              <p:cNvSpPr>
                <a:spLocks noGrp="1"/>
              </p:cNvSpPr>
              <p:nvPr>
                <p:ph idx="1"/>
              </p:nvPr>
            </p:nvSpPr>
            <p:spPr/>
            <p:txBody>
              <a:bodyPr/>
              <a:lstStyle/>
              <a:p>
                <a:pPr marL="457200" indent="-457200">
                  <a:buFont typeface="Arial" panose="020B0604020202020204" pitchFamily="34" charset="0"/>
                  <a:buChar char="•"/>
                </a:pPr>
                <a:r>
                  <a:rPr lang="en-US" dirty="0"/>
                  <a:t>Key ideas:</a:t>
                </a:r>
              </a:p>
              <a:p>
                <a:pPr marL="857250" lvl="1" indent="-457200">
                  <a:buFont typeface="Arial" panose="020B0604020202020204" pitchFamily="34" charset="0"/>
                  <a:buChar char="•"/>
                </a:pPr>
                <a:r>
                  <a:rPr lang="en-US" sz="2400" dirty="0"/>
                  <a:t>Image-to-image translation is a </a:t>
                </a:r>
                <a:r>
                  <a:rPr lang="en-US" sz="2400" i="1" dirty="0"/>
                  <a:t>one-to-many</a:t>
                </a:r>
                <a:r>
                  <a:rPr lang="en-US" sz="2400" dirty="0"/>
                  <a:t> problem. Need to model conditional distribution of output given input parametrized by </a:t>
                </a:r>
                <a14:m>
                  <m:oMath xmlns:m="http://schemas.openxmlformats.org/officeDocument/2006/math">
                    <m:r>
                      <a:rPr lang="en-US" sz="2400" i="1" dirty="0" smtClean="0">
                        <a:latin typeface="Cambria Math" panose="02040503050406030204" pitchFamily="18" charset="0"/>
                      </a:rPr>
                      <m:t>𝑧</m:t>
                    </m:r>
                  </m:oMath>
                </a14:m>
                <a:endParaRPr lang="en-US" sz="2400" dirty="0"/>
              </a:p>
              <a:p>
                <a:pPr marL="857250" lvl="1" indent="-457200">
                  <a:buFont typeface="Arial" panose="020B0604020202020204" pitchFamily="34" charset="0"/>
                  <a:buChar char="•"/>
                </a:pPr>
                <a:r>
                  <a:rPr lang="en-US" sz="2400" dirty="0"/>
                  <a:t>To prevent mode collapse (or many-to-one mapping from </a:t>
                </a:r>
                <a14:m>
                  <m:oMath xmlns:m="http://schemas.openxmlformats.org/officeDocument/2006/math">
                    <m:r>
                      <a:rPr lang="en-US" sz="2400" i="1" dirty="0" smtClean="0">
                        <a:latin typeface="Cambria Math" panose="02040503050406030204" pitchFamily="18" charset="0"/>
                      </a:rPr>
                      <m:t>𝑧</m:t>
                    </m:r>
                  </m:oMath>
                </a14:m>
                <a:r>
                  <a:rPr lang="en-US" sz="2400" dirty="0"/>
                  <a:t> to output), need to encourage the mapping between output and latent code to be invertible</a:t>
                </a:r>
              </a:p>
              <a:p>
                <a:pPr marL="857250" lvl="1" indent="-457200">
                  <a:buFont typeface="Arial" panose="020B0604020202020204" pitchFamily="34" charset="0"/>
                  <a:buChar char="•"/>
                </a:pPr>
                <a:r>
                  <a:rPr lang="en-US" sz="2400" dirty="0"/>
                  <a:t>Propose </a:t>
                </a:r>
                <a:r>
                  <a:rPr lang="en-US" sz="2400" dirty="0" err="1"/>
                  <a:t>BicycleGAN</a:t>
                </a:r>
                <a:r>
                  <a:rPr lang="en-US" sz="2400" dirty="0"/>
                  <a:t> framework to simultaneously learn mappings in both directions </a:t>
                </a:r>
              </a:p>
            </p:txBody>
          </p:sp>
        </mc:Choice>
        <mc:Fallback xmlns="">
          <p:sp>
            <p:nvSpPr>
              <p:cNvPr id="5" name="Content Placeholder 4">
                <a:extLst>
                  <a:ext uri="{FF2B5EF4-FFF2-40B4-BE49-F238E27FC236}">
                    <a16:creationId xmlns:a16="http://schemas.microsoft.com/office/drawing/2014/main" id="{894DF61F-B1F8-4944-A164-71DBF6653251}"/>
                  </a:ext>
                </a:extLst>
              </p:cNvPr>
              <p:cNvSpPr>
                <a:spLocks noGrp="1" noRot="1" noChangeAspect="1" noMove="1" noResize="1" noEditPoints="1" noAdjustHandles="1" noChangeArrowheads="1" noChangeShapeType="1" noTextEdit="1"/>
              </p:cNvSpPr>
              <p:nvPr>
                <p:ph idx="1"/>
              </p:nvPr>
            </p:nvSpPr>
            <p:spPr>
              <a:blipFill>
                <a:blip r:embed="rId3"/>
                <a:stretch>
                  <a:fillRect l="-1103" t="-1449" r="-1348"/>
                </a:stretch>
              </a:blipFill>
            </p:spPr>
            <p:txBody>
              <a:bodyPr/>
              <a:lstStyle/>
              <a:p>
                <a:r>
                  <a:rPr lang="en-US">
                    <a:noFill/>
                  </a:rPr>
                  <a:t> </a:t>
                </a:r>
              </a:p>
            </p:txBody>
          </p:sp>
        </mc:Fallback>
      </mc:AlternateContent>
    </p:spTree>
    <p:extLst>
      <p:ext uri="{BB962C8B-B14F-4D97-AF65-F5344CB8AC3E}">
        <p14:creationId xmlns:p14="http://schemas.microsoft.com/office/powerpoint/2010/main" val="378065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3FEC-2F43-BA44-9F02-ABCD02DD577A}"/>
              </a:ext>
            </a:extLst>
          </p:cNvPr>
          <p:cNvSpPr>
            <a:spLocks noGrp="1"/>
          </p:cNvSpPr>
          <p:nvPr>
            <p:ph type="title"/>
          </p:nvPr>
        </p:nvSpPr>
        <p:spPr/>
        <p:txBody>
          <a:bodyPr/>
          <a:lstStyle/>
          <a:p>
            <a:r>
              <a:rPr lang="en-US" dirty="0"/>
              <a:t>Combining VAEs and GANs: </a:t>
            </a:r>
            <a:r>
              <a:rPr lang="en-US" dirty="0" err="1"/>
              <a:t>BicycleGANs</a:t>
            </a:r>
            <a:r>
              <a:rPr lang="en-US" dirty="0"/>
              <a:t> </a:t>
            </a:r>
          </a:p>
        </p:txBody>
      </p:sp>
      <p:sp>
        <p:nvSpPr>
          <p:cNvPr id="4" name="Rectangle 3">
            <a:extLst>
              <a:ext uri="{FF2B5EF4-FFF2-40B4-BE49-F238E27FC236}">
                <a16:creationId xmlns:a16="http://schemas.microsoft.com/office/drawing/2014/main" id="{928A340C-FDEA-9346-A269-C02246261CF3}"/>
              </a:ext>
            </a:extLst>
          </p:cNvPr>
          <p:cNvSpPr/>
          <p:nvPr/>
        </p:nvSpPr>
        <p:spPr>
          <a:xfrm>
            <a:off x="1752600" y="6096001"/>
            <a:ext cx="8915400" cy="646331"/>
          </a:xfrm>
          <a:prstGeom prst="rect">
            <a:avLst/>
          </a:prstGeom>
        </p:spPr>
        <p:txBody>
          <a:bodyPr wrap="square">
            <a:spAutoFit/>
          </a:bodyPr>
          <a:lstStyle/>
          <a:p>
            <a:pPr algn="ctr"/>
            <a:r>
              <a:rPr lang="en-US" sz="1800" b="0" dirty="0"/>
              <a:t>J.Y. Zhu, R. Zhang, D. Pathak, T. Darrell, A. A. </a:t>
            </a:r>
            <a:r>
              <a:rPr lang="en-US" sz="1800" b="0" dirty="0" err="1"/>
              <a:t>Efros</a:t>
            </a:r>
            <a:r>
              <a:rPr lang="en-US" sz="1800" b="0" dirty="0"/>
              <a:t>, O. Wang, E. </a:t>
            </a:r>
            <a:r>
              <a:rPr lang="en-US" sz="1800" b="0" dirty="0" err="1"/>
              <a:t>Shechtman</a:t>
            </a:r>
            <a:r>
              <a:rPr lang="en-US" sz="1800" b="0" dirty="0"/>
              <a:t>, </a:t>
            </a:r>
            <a:br>
              <a:rPr lang="en-US" sz="1800" b="0" dirty="0"/>
            </a:br>
            <a:r>
              <a:rPr lang="en-US" sz="1800" b="0" dirty="0">
                <a:hlinkClick r:id="rId3"/>
              </a:rPr>
              <a:t>Toward Multimodal Image-to-Image Translation</a:t>
            </a:r>
            <a:r>
              <a:rPr lang="en-US" sz="1800" b="0" dirty="0"/>
              <a:t>, NIPS 2017</a:t>
            </a:r>
          </a:p>
        </p:txBody>
      </p:sp>
      <p:pic>
        <p:nvPicPr>
          <p:cNvPr id="5" name="Picture 4">
            <a:extLst>
              <a:ext uri="{FF2B5EF4-FFF2-40B4-BE49-F238E27FC236}">
                <a16:creationId xmlns:a16="http://schemas.microsoft.com/office/drawing/2014/main" id="{CADB73CC-897D-B749-A23C-7B6C695B3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1848" y="937768"/>
            <a:ext cx="8759952" cy="5121657"/>
          </a:xfrm>
          <a:prstGeom prst="rect">
            <a:avLst/>
          </a:prstGeom>
        </p:spPr>
      </p:pic>
    </p:spTree>
    <p:extLst>
      <p:ext uri="{BB962C8B-B14F-4D97-AF65-F5344CB8AC3E}">
        <p14:creationId xmlns:p14="http://schemas.microsoft.com/office/powerpoint/2010/main" val="3729974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E879-F2D6-554E-A1C8-9C08633FC1BD}"/>
              </a:ext>
            </a:extLst>
          </p:cNvPr>
          <p:cNvSpPr>
            <a:spLocks noGrp="1"/>
          </p:cNvSpPr>
          <p:nvPr>
            <p:ph type="title"/>
          </p:nvPr>
        </p:nvSpPr>
        <p:spPr/>
        <p:txBody>
          <a:bodyPr>
            <a:normAutofit/>
          </a:bodyPr>
          <a:lstStyle/>
          <a:p>
            <a:r>
              <a:rPr lang="en-US" dirty="0"/>
              <a:t>Generating better samples: VQ-VAE-2</a:t>
            </a:r>
          </a:p>
        </p:txBody>
      </p:sp>
      <p:sp>
        <p:nvSpPr>
          <p:cNvPr id="9" name="Content Placeholder 8">
            <a:extLst>
              <a:ext uri="{FF2B5EF4-FFF2-40B4-BE49-F238E27FC236}">
                <a16:creationId xmlns:a16="http://schemas.microsoft.com/office/drawing/2014/main" id="{6C33D687-B64B-354F-886B-BFC1C70CCAB3}"/>
              </a:ext>
            </a:extLst>
          </p:cNvPr>
          <p:cNvSpPr>
            <a:spLocks noGrp="1"/>
          </p:cNvSpPr>
          <p:nvPr>
            <p:ph idx="1"/>
          </p:nvPr>
        </p:nvSpPr>
        <p:spPr/>
        <p:txBody>
          <a:bodyPr/>
          <a:lstStyle/>
          <a:p>
            <a:pPr marL="457200" indent="-457200">
              <a:buFont typeface="Arial" panose="020B0604020202020204" pitchFamily="34" charset="0"/>
              <a:buChar char="•"/>
            </a:pPr>
            <a:r>
              <a:rPr lang="en-US" dirty="0"/>
              <a:t>Combining VAE and autoregressive models:</a:t>
            </a:r>
          </a:p>
        </p:txBody>
      </p:sp>
      <p:sp>
        <p:nvSpPr>
          <p:cNvPr id="8" name="TextBox 7">
            <a:extLst>
              <a:ext uri="{FF2B5EF4-FFF2-40B4-BE49-F238E27FC236}">
                <a16:creationId xmlns:a16="http://schemas.microsoft.com/office/drawing/2014/main" id="{AA699C36-3611-564B-A2B8-45A21ACA7344}"/>
              </a:ext>
            </a:extLst>
          </p:cNvPr>
          <p:cNvSpPr txBox="1"/>
          <p:nvPr/>
        </p:nvSpPr>
        <p:spPr>
          <a:xfrm>
            <a:off x="768493" y="6400800"/>
            <a:ext cx="10280507" cy="338554"/>
          </a:xfrm>
          <a:prstGeom prst="rect">
            <a:avLst/>
          </a:prstGeom>
          <a:noFill/>
        </p:spPr>
        <p:txBody>
          <a:bodyPr wrap="none" rtlCol="0">
            <a:spAutoFit/>
          </a:bodyPr>
          <a:lstStyle/>
          <a:p>
            <a:r>
              <a:rPr lang="en-US" sz="1600" b="0" dirty="0"/>
              <a:t>A. </a:t>
            </a:r>
            <a:r>
              <a:rPr lang="en-US" sz="1600" b="0" dirty="0" err="1"/>
              <a:t>Razavi</a:t>
            </a:r>
            <a:r>
              <a:rPr lang="en-US" sz="1600" b="0" dirty="0"/>
              <a:t>, A. van den Oord, O. </a:t>
            </a:r>
            <a:r>
              <a:rPr lang="en-US" sz="1600" b="0" dirty="0" err="1"/>
              <a:t>Vinyals</a:t>
            </a:r>
            <a:r>
              <a:rPr lang="en-US" sz="1600" b="0" dirty="0"/>
              <a:t>, </a:t>
            </a:r>
            <a:r>
              <a:rPr lang="en-US" sz="1600" b="0" dirty="0">
                <a:hlinkClick r:id="rId3"/>
              </a:rPr>
              <a:t>Generating Diverse High-Fidelity Images with VQ-VAE-2</a:t>
            </a:r>
            <a:r>
              <a:rPr lang="en-US" sz="1600" b="0" dirty="0"/>
              <a:t>, </a:t>
            </a:r>
            <a:r>
              <a:rPr lang="en-US" sz="1600" b="0" dirty="0" err="1"/>
              <a:t>NeurIPS</a:t>
            </a:r>
            <a:r>
              <a:rPr lang="en-US" sz="1600" b="0" dirty="0"/>
              <a:t> 2019</a:t>
            </a:r>
          </a:p>
        </p:txBody>
      </p:sp>
      <p:pic>
        <p:nvPicPr>
          <p:cNvPr id="10" name="Picture 9">
            <a:extLst>
              <a:ext uri="{FF2B5EF4-FFF2-40B4-BE49-F238E27FC236}">
                <a16:creationId xmlns:a16="http://schemas.microsoft.com/office/drawing/2014/main" id="{20D55735-DFA5-4BBA-BE5E-5F41858E9CB0}"/>
              </a:ext>
            </a:extLst>
          </p:cNvPr>
          <p:cNvPicPr>
            <a:picLocks noChangeAspect="1"/>
          </p:cNvPicPr>
          <p:nvPr/>
        </p:nvPicPr>
        <p:blipFill rotWithShape="1">
          <a:blip r:embed="rId4"/>
          <a:srcRect l="6303" t="2748" r="1875" b="3900"/>
          <a:stretch/>
        </p:blipFill>
        <p:spPr>
          <a:xfrm>
            <a:off x="1641546" y="1524000"/>
            <a:ext cx="8534400" cy="4705356"/>
          </a:xfrm>
          <a:prstGeom prst="rect">
            <a:avLst/>
          </a:prstGeom>
        </p:spPr>
      </p:pic>
    </p:spTree>
    <p:extLst>
      <p:ext uri="{BB962C8B-B14F-4D97-AF65-F5344CB8AC3E}">
        <p14:creationId xmlns:p14="http://schemas.microsoft.com/office/powerpoint/2010/main" val="227792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14AD-C54E-9D47-A1FF-683EABCB11B8}"/>
              </a:ext>
            </a:extLst>
          </p:cNvPr>
          <p:cNvSpPr>
            <a:spLocks noGrp="1"/>
          </p:cNvSpPr>
          <p:nvPr>
            <p:ph type="title"/>
          </p:nvPr>
        </p:nvSpPr>
        <p:spPr/>
        <p:txBody>
          <a:bodyPr>
            <a:normAutofit/>
          </a:bodyPr>
          <a:lstStyle/>
          <a:p>
            <a:r>
              <a:rPr lang="en-US" dirty="0"/>
              <a:t>Generating better samples: VQ-VAE-2</a:t>
            </a:r>
          </a:p>
        </p:txBody>
      </p:sp>
      <p:sp>
        <p:nvSpPr>
          <p:cNvPr id="7" name="Content Placeholder 6">
            <a:extLst>
              <a:ext uri="{FF2B5EF4-FFF2-40B4-BE49-F238E27FC236}">
                <a16:creationId xmlns:a16="http://schemas.microsoft.com/office/drawing/2014/main" id="{081830A7-E6E9-E046-916A-E7D79A48ADD7}"/>
              </a:ext>
            </a:extLst>
          </p:cNvPr>
          <p:cNvSpPr>
            <a:spLocks noGrp="1"/>
          </p:cNvSpPr>
          <p:nvPr>
            <p:ph idx="1"/>
          </p:nvPr>
        </p:nvSpPr>
        <p:spPr/>
        <p:txBody>
          <a:bodyPr/>
          <a:lstStyle/>
          <a:p>
            <a:pPr marL="457200" indent="-457200">
              <a:buFont typeface="Arial" panose="020B0604020202020204" pitchFamily="34" charset="0"/>
              <a:buChar char="•"/>
            </a:pPr>
            <a:r>
              <a:rPr lang="en-US" dirty="0"/>
              <a:t>256 x 256 class-conditional samples, trained on ImageNet:</a:t>
            </a:r>
          </a:p>
          <a:p>
            <a:endParaRPr lang="en-US" dirty="0"/>
          </a:p>
        </p:txBody>
      </p:sp>
      <p:pic>
        <p:nvPicPr>
          <p:cNvPr id="5" name="Picture 4">
            <a:extLst>
              <a:ext uri="{FF2B5EF4-FFF2-40B4-BE49-F238E27FC236}">
                <a16:creationId xmlns:a16="http://schemas.microsoft.com/office/drawing/2014/main" id="{5424DA8A-D51B-DF42-A4BC-D1AB3CFDB7A9}"/>
              </a:ext>
            </a:extLst>
          </p:cNvPr>
          <p:cNvPicPr>
            <a:picLocks noChangeAspect="1"/>
          </p:cNvPicPr>
          <p:nvPr/>
        </p:nvPicPr>
        <p:blipFill>
          <a:blip r:embed="rId2"/>
          <a:stretch>
            <a:fillRect/>
          </a:stretch>
        </p:blipFill>
        <p:spPr>
          <a:xfrm>
            <a:off x="358924" y="1967325"/>
            <a:ext cx="11353800" cy="3820990"/>
          </a:xfrm>
          <a:prstGeom prst="rect">
            <a:avLst/>
          </a:prstGeom>
        </p:spPr>
      </p:pic>
    </p:spTree>
    <p:extLst>
      <p:ext uri="{BB962C8B-B14F-4D97-AF65-F5344CB8AC3E}">
        <p14:creationId xmlns:p14="http://schemas.microsoft.com/office/powerpoint/2010/main" val="234309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14AD-C54E-9D47-A1FF-683EABCB11B8}"/>
              </a:ext>
            </a:extLst>
          </p:cNvPr>
          <p:cNvSpPr>
            <a:spLocks noGrp="1"/>
          </p:cNvSpPr>
          <p:nvPr>
            <p:ph type="title"/>
          </p:nvPr>
        </p:nvSpPr>
        <p:spPr/>
        <p:txBody>
          <a:bodyPr>
            <a:normAutofit/>
          </a:bodyPr>
          <a:lstStyle/>
          <a:p>
            <a:r>
              <a:rPr lang="en-US" dirty="0"/>
              <a:t>Generating better samples: VQ-VAE-2</a:t>
            </a:r>
          </a:p>
        </p:txBody>
      </p:sp>
      <p:sp>
        <p:nvSpPr>
          <p:cNvPr id="5" name="Content Placeholder 4">
            <a:extLst>
              <a:ext uri="{FF2B5EF4-FFF2-40B4-BE49-F238E27FC236}">
                <a16:creationId xmlns:a16="http://schemas.microsoft.com/office/drawing/2014/main" id="{3259D60A-E4D3-AF4E-98F4-06DB02740FB8}"/>
              </a:ext>
            </a:extLst>
          </p:cNvPr>
          <p:cNvSpPr>
            <a:spLocks noGrp="1"/>
          </p:cNvSpPr>
          <p:nvPr>
            <p:ph idx="1"/>
          </p:nvPr>
        </p:nvSpPr>
        <p:spPr/>
        <p:txBody>
          <a:bodyPr/>
          <a:lstStyle/>
          <a:p>
            <a:pPr marL="457200" indent="-457200">
              <a:buFont typeface="Arial" panose="020B0604020202020204" pitchFamily="34" charset="0"/>
              <a:buChar char="•"/>
            </a:pPr>
            <a:r>
              <a:rPr lang="en-US" dirty="0"/>
              <a:t>256 x 256 class-conditional samples, trained on ImageNet:</a:t>
            </a:r>
          </a:p>
          <a:p>
            <a:endParaRPr lang="en-US" dirty="0"/>
          </a:p>
        </p:txBody>
      </p:sp>
      <p:pic>
        <p:nvPicPr>
          <p:cNvPr id="8" name="Picture 7">
            <a:extLst>
              <a:ext uri="{FF2B5EF4-FFF2-40B4-BE49-F238E27FC236}">
                <a16:creationId xmlns:a16="http://schemas.microsoft.com/office/drawing/2014/main" id="{D61B8A2D-AC63-7142-B195-3A1845C37176}"/>
              </a:ext>
            </a:extLst>
          </p:cNvPr>
          <p:cNvPicPr>
            <a:picLocks noChangeAspect="1"/>
          </p:cNvPicPr>
          <p:nvPr/>
        </p:nvPicPr>
        <p:blipFill>
          <a:blip r:embed="rId2"/>
          <a:stretch>
            <a:fillRect/>
          </a:stretch>
        </p:blipFill>
        <p:spPr>
          <a:xfrm>
            <a:off x="2882149" y="1619709"/>
            <a:ext cx="6866339" cy="4323251"/>
          </a:xfrm>
          <a:prstGeom prst="rect">
            <a:avLst/>
          </a:prstGeom>
        </p:spPr>
      </p:pic>
      <p:sp>
        <p:nvSpPr>
          <p:cNvPr id="9" name="TextBox 8">
            <a:extLst>
              <a:ext uri="{FF2B5EF4-FFF2-40B4-BE49-F238E27FC236}">
                <a16:creationId xmlns:a16="http://schemas.microsoft.com/office/drawing/2014/main" id="{E23F1AC4-5671-AE42-8808-F7430E4B84FD}"/>
              </a:ext>
            </a:extLst>
          </p:cNvPr>
          <p:cNvSpPr txBox="1"/>
          <p:nvPr/>
        </p:nvSpPr>
        <p:spPr>
          <a:xfrm>
            <a:off x="465235" y="5340200"/>
            <a:ext cx="2287806" cy="369332"/>
          </a:xfrm>
          <a:prstGeom prst="rect">
            <a:avLst/>
          </a:prstGeom>
          <a:noFill/>
        </p:spPr>
        <p:txBody>
          <a:bodyPr wrap="none" rtlCol="0">
            <a:spAutoFit/>
          </a:bodyPr>
          <a:lstStyle/>
          <a:p>
            <a:pPr algn="r"/>
            <a:r>
              <a:rPr lang="en-US" sz="1800" b="0" dirty="0"/>
              <a:t>Spotted Salamander</a:t>
            </a:r>
          </a:p>
        </p:txBody>
      </p:sp>
      <p:sp>
        <p:nvSpPr>
          <p:cNvPr id="10" name="TextBox 9">
            <a:extLst>
              <a:ext uri="{FF2B5EF4-FFF2-40B4-BE49-F238E27FC236}">
                <a16:creationId xmlns:a16="http://schemas.microsoft.com/office/drawing/2014/main" id="{7CB0F6B3-1CF1-7642-B53B-8D84FAC12289}"/>
              </a:ext>
            </a:extLst>
          </p:cNvPr>
          <p:cNvSpPr txBox="1"/>
          <p:nvPr/>
        </p:nvSpPr>
        <p:spPr>
          <a:xfrm>
            <a:off x="1952822" y="4495088"/>
            <a:ext cx="800219" cy="369332"/>
          </a:xfrm>
          <a:prstGeom prst="rect">
            <a:avLst/>
          </a:prstGeom>
          <a:noFill/>
        </p:spPr>
        <p:txBody>
          <a:bodyPr wrap="none" rtlCol="0">
            <a:spAutoFit/>
          </a:bodyPr>
          <a:lstStyle/>
          <a:p>
            <a:pPr algn="r"/>
            <a:r>
              <a:rPr lang="en-US" sz="1800" b="0" dirty="0"/>
              <a:t>Drake</a:t>
            </a:r>
          </a:p>
        </p:txBody>
      </p:sp>
      <p:sp>
        <p:nvSpPr>
          <p:cNvPr id="11" name="TextBox 10">
            <a:extLst>
              <a:ext uri="{FF2B5EF4-FFF2-40B4-BE49-F238E27FC236}">
                <a16:creationId xmlns:a16="http://schemas.microsoft.com/office/drawing/2014/main" id="{F17CB1E8-D88C-9A43-A949-4EEFAAE2AE0F}"/>
              </a:ext>
            </a:extLst>
          </p:cNvPr>
          <p:cNvSpPr txBox="1"/>
          <p:nvPr/>
        </p:nvSpPr>
        <p:spPr>
          <a:xfrm>
            <a:off x="1747638" y="3596668"/>
            <a:ext cx="1005403" cy="369332"/>
          </a:xfrm>
          <a:prstGeom prst="rect">
            <a:avLst/>
          </a:prstGeom>
          <a:noFill/>
        </p:spPr>
        <p:txBody>
          <a:bodyPr wrap="none" rtlCol="0">
            <a:spAutoFit/>
          </a:bodyPr>
          <a:lstStyle/>
          <a:p>
            <a:pPr algn="r"/>
            <a:r>
              <a:rPr lang="en-US" sz="1800" b="0" dirty="0"/>
              <a:t>Papillon</a:t>
            </a:r>
          </a:p>
        </p:txBody>
      </p:sp>
      <p:sp>
        <p:nvSpPr>
          <p:cNvPr id="12" name="TextBox 11">
            <a:extLst>
              <a:ext uri="{FF2B5EF4-FFF2-40B4-BE49-F238E27FC236}">
                <a16:creationId xmlns:a16="http://schemas.microsoft.com/office/drawing/2014/main" id="{6E65666C-0BA3-744D-91BE-066B7215EC02}"/>
              </a:ext>
            </a:extLst>
          </p:cNvPr>
          <p:cNvSpPr txBox="1"/>
          <p:nvPr/>
        </p:nvSpPr>
        <p:spPr>
          <a:xfrm>
            <a:off x="1619396" y="2795235"/>
            <a:ext cx="1133644" cy="369332"/>
          </a:xfrm>
          <a:prstGeom prst="rect">
            <a:avLst/>
          </a:prstGeom>
          <a:noFill/>
        </p:spPr>
        <p:txBody>
          <a:bodyPr wrap="none" rtlCol="0">
            <a:spAutoFit/>
          </a:bodyPr>
          <a:lstStyle/>
          <a:p>
            <a:pPr algn="r"/>
            <a:r>
              <a:rPr lang="en-US" sz="1800" b="0" dirty="0"/>
              <a:t>Pekinese</a:t>
            </a:r>
          </a:p>
        </p:txBody>
      </p:sp>
      <p:sp>
        <p:nvSpPr>
          <p:cNvPr id="13" name="TextBox 12">
            <a:extLst>
              <a:ext uri="{FF2B5EF4-FFF2-40B4-BE49-F238E27FC236}">
                <a16:creationId xmlns:a16="http://schemas.microsoft.com/office/drawing/2014/main" id="{E42DC50B-78E4-7F44-8ECD-7848FB77C845}"/>
              </a:ext>
            </a:extLst>
          </p:cNvPr>
          <p:cNvSpPr txBox="1"/>
          <p:nvPr/>
        </p:nvSpPr>
        <p:spPr>
          <a:xfrm>
            <a:off x="1529628" y="1888064"/>
            <a:ext cx="1223412" cy="369332"/>
          </a:xfrm>
          <a:prstGeom prst="rect">
            <a:avLst/>
          </a:prstGeom>
          <a:noFill/>
        </p:spPr>
        <p:txBody>
          <a:bodyPr wrap="none" rtlCol="0">
            <a:spAutoFit/>
          </a:bodyPr>
          <a:lstStyle/>
          <a:p>
            <a:pPr algn="r"/>
            <a:r>
              <a:rPr lang="en-US" sz="1800" b="0" dirty="0"/>
              <a:t>Redshank</a:t>
            </a:r>
          </a:p>
        </p:txBody>
      </p:sp>
    </p:spTree>
    <p:extLst>
      <p:ext uri="{BB962C8B-B14F-4D97-AF65-F5344CB8AC3E}">
        <p14:creationId xmlns:p14="http://schemas.microsoft.com/office/powerpoint/2010/main" val="498991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14AD-C54E-9D47-A1FF-683EABCB11B8}"/>
              </a:ext>
            </a:extLst>
          </p:cNvPr>
          <p:cNvSpPr>
            <a:spLocks noGrp="1"/>
          </p:cNvSpPr>
          <p:nvPr>
            <p:ph type="title"/>
          </p:nvPr>
        </p:nvSpPr>
        <p:spPr/>
        <p:txBody>
          <a:bodyPr>
            <a:normAutofit/>
          </a:bodyPr>
          <a:lstStyle/>
          <a:p>
            <a:r>
              <a:rPr lang="en-US" dirty="0"/>
              <a:t>Generating better samples: VQ-VAE-2</a:t>
            </a:r>
          </a:p>
        </p:txBody>
      </p:sp>
      <p:sp>
        <p:nvSpPr>
          <p:cNvPr id="5" name="Content Placeholder 4">
            <a:extLst>
              <a:ext uri="{FF2B5EF4-FFF2-40B4-BE49-F238E27FC236}">
                <a16:creationId xmlns:a16="http://schemas.microsoft.com/office/drawing/2014/main" id="{6D6E236A-39B7-A347-B9C7-EE8031F97B78}"/>
              </a:ext>
            </a:extLst>
          </p:cNvPr>
          <p:cNvSpPr>
            <a:spLocks noGrp="1"/>
          </p:cNvSpPr>
          <p:nvPr>
            <p:ph idx="1"/>
          </p:nvPr>
        </p:nvSpPr>
        <p:spPr/>
        <p:txBody>
          <a:bodyPr/>
          <a:lstStyle/>
          <a:p>
            <a:pPr marL="457200" indent="-457200">
              <a:buFont typeface="Arial" panose="020B0604020202020204" pitchFamily="34" charset="0"/>
              <a:buChar char="•"/>
            </a:pPr>
            <a:r>
              <a:rPr lang="en-US" dirty="0"/>
              <a:t>1024 x 1024 generated faces, trained on FFHQ:</a:t>
            </a:r>
          </a:p>
          <a:p>
            <a:endParaRPr lang="en-US" dirty="0"/>
          </a:p>
        </p:txBody>
      </p:sp>
      <p:pic>
        <p:nvPicPr>
          <p:cNvPr id="7" name="Picture 6">
            <a:extLst>
              <a:ext uri="{FF2B5EF4-FFF2-40B4-BE49-F238E27FC236}">
                <a16:creationId xmlns:a16="http://schemas.microsoft.com/office/drawing/2014/main" id="{49DF1ED4-13E7-BA42-A1F9-D72F200E5704}"/>
              </a:ext>
            </a:extLst>
          </p:cNvPr>
          <p:cNvPicPr>
            <a:picLocks noChangeAspect="1"/>
          </p:cNvPicPr>
          <p:nvPr/>
        </p:nvPicPr>
        <p:blipFill>
          <a:blip r:embed="rId2"/>
          <a:stretch>
            <a:fillRect/>
          </a:stretch>
        </p:blipFill>
        <p:spPr>
          <a:xfrm>
            <a:off x="6096000" y="2209800"/>
            <a:ext cx="5980784" cy="2971799"/>
          </a:xfrm>
          <a:prstGeom prst="rect">
            <a:avLst/>
          </a:prstGeom>
        </p:spPr>
      </p:pic>
      <p:pic>
        <p:nvPicPr>
          <p:cNvPr id="6" name="Picture 5">
            <a:extLst>
              <a:ext uri="{FF2B5EF4-FFF2-40B4-BE49-F238E27FC236}">
                <a16:creationId xmlns:a16="http://schemas.microsoft.com/office/drawing/2014/main" id="{EE2C33B3-8346-9045-8B8F-A6BC816DD503}"/>
              </a:ext>
            </a:extLst>
          </p:cNvPr>
          <p:cNvPicPr>
            <a:picLocks noChangeAspect="1"/>
          </p:cNvPicPr>
          <p:nvPr/>
        </p:nvPicPr>
        <p:blipFill>
          <a:blip r:embed="rId3"/>
          <a:stretch>
            <a:fillRect/>
          </a:stretch>
        </p:blipFill>
        <p:spPr>
          <a:xfrm>
            <a:off x="105870" y="2209800"/>
            <a:ext cx="5990130" cy="2971799"/>
          </a:xfrm>
          <a:prstGeom prst="rect">
            <a:avLst/>
          </a:prstGeom>
        </p:spPr>
      </p:pic>
    </p:spTree>
    <p:extLst>
      <p:ext uri="{BB962C8B-B14F-4D97-AF65-F5344CB8AC3E}">
        <p14:creationId xmlns:p14="http://schemas.microsoft.com/office/powerpoint/2010/main" val="603738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ADF6-9F96-8248-9736-0583285BBC17}"/>
              </a:ext>
            </a:extLst>
          </p:cNvPr>
          <p:cNvSpPr>
            <a:spLocks noGrp="1"/>
          </p:cNvSpPr>
          <p:nvPr>
            <p:ph type="title"/>
          </p:nvPr>
        </p:nvSpPr>
        <p:spPr/>
        <p:txBody>
          <a:bodyPr/>
          <a:lstStyle/>
          <a:p>
            <a:r>
              <a:rPr lang="en-US" dirty="0"/>
              <a:t>Generating better samples: Hierarchical VAE</a:t>
            </a:r>
          </a:p>
        </p:txBody>
      </p:sp>
      <p:pic>
        <p:nvPicPr>
          <p:cNvPr id="6" name="Content Placeholder 5">
            <a:extLst>
              <a:ext uri="{FF2B5EF4-FFF2-40B4-BE49-F238E27FC236}">
                <a16:creationId xmlns:a16="http://schemas.microsoft.com/office/drawing/2014/main" id="{2FDF5476-295E-4B41-B72E-0D011D1E01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976330"/>
            <a:ext cx="10363200" cy="3133940"/>
          </a:xfrm>
        </p:spPr>
      </p:pic>
      <p:sp>
        <p:nvSpPr>
          <p:cNvPr id="4" name="Rectangle 3">
            <a:extLst>
              <a:ext uri="{FF2B5EF4-FFF2-40B4-BE49-F238E27FC236}">
                <a16:creationId xmlns:a16="http://schemas.microsoft.com/office/drawing/2014/main" id="{85456705-1B02-6440-A02E-0E00CB529C1A}"/>
              </a:ext>
            </a:extLst>
          </p:cNvPr>
          <p:cNvSpPr/>
          <p:nvPr/>
        </p:nvSpPr>
        <p:spPr>
          <a:xfrm>
            <a:off x="1524000" y="6367046"/>
            <a:ext cx="9448800" cy="338554"/>
          </a:xfrm>
          <a:prstGeom prst="rect">
            <a:avLst/>
          </a:prstGeom>
        </p:spPr>
        <p:txBody>
          <a:bodyPr wrap="square">
            <a:spAutoFit/>
          </a:bodyPr>
          <a:lstStyle/>
          <a:p>
            <a:pPr algn="ctr"/>
            <a:r>
              <a:rPr lang="en-US" sz="1600" b="0" dirty="0"/>
              <a:t>A. </a:t>
            </a:r>
            <a:r>
              <a:rPr lang="en-US" sz="1600" b="0" dirty="0" err="1"/>
              <a:t>Vahdat</a:t>
            </a:r>
            <a:r>
              <a:rPr lang="en-US" sz="1600" b="0" dirty="0"/>
              <a:t>, J. Kautz, </a:t>
            </a:r>
            <a:r>
              <a:rPr lang="en-US" sz="1600" b="0" dirty="0">
                <a:hlinkClick r:id="rId4"/>
              </a:rPr>
              <a:t>NVAE: A Deep Hierarchical Variational Autoencoder</a:t>
            </a:r>
            <a:r>
              <a:rPr lang="en-US" sz="1600" b="0" dirty="0"/>
              <a:t>, </a:t>
            </a:r>
            <a:r>
              <a:rPr lang="en-US" sz="1600" b="0" dirty="0" err="1"/>
              <a:t>NeurIPS</a:t>
            </a:r>
            <a:r>
              <a:rPr lang="en-US" sz="1600" b="0" dirty="0"/>
              <a:t> 2020</a:t>
            </a:r>
          </a:p>
        </p:txBody>
      </p:sp>
    </p:spTree>
    <p:extLst>
      <p:ext uri="{BB962C8B-B14F-4D97-AF65-F5344CB8AC3E}">
        <p14:creationId xmlns:p14="http://schemas.microsoft.com/office/powerpoint/2010/main" val="2443880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034E-7B09-1C4C-B3DB-0F719B8E13D1}"/>
              </a:ext>
            </a:extLst>
          </p:cNvPr>
          <p:cNvSpPr>
            <a:spLocks noGrp="1"/>
          </p:cNvSpPr>
          <p:nvPr>
            <p:ph type="title"/>
          </p:nvPr>
        </p:nvSpPr>
        <p:spPr/>
        <p:txBody>
          <a:bodyPr/>
          <a:lstStyle/>
          <a:p>
            <a:r>
              <a:rPr lang="en-US" dirty="0"/>
              <a:t>Combining VAEs and transformers: DALL-E</a:t>
            </a:r>
          </a:p>
        </p:txBody>
      </p:sp>
      <p:sp>
        <p:nvSpPr>
          <p:cNvPr id="3" name="Content Placeholder 2">
            <a:extLst>
              <a:ext uri="{FF2B5EF4-FFF2-40B4-BE49-F238E27FC236}">
                <a16:creationId xmlns:a16="http://schemas.microsoft.com/office/drawing/2014/main" id="{D3FEDB98-D911-204A-92B0-A717CB3051D3}"/>
              </a:ext>
            </a:extLst>
          </p:cNvPr>
          <p:cNvSpPr>
            <a:spLocks noGrp="1"/>
          </p:cNvSpPr>
          <p:nvPr>
            <p:ph idx="1"/>
          </p:nvPr>
        </p:nvSpPr>
        <p:spPr/>
        <p:txBody>
          <a:bodyPr/>
          <a:lstStyle/>
          <a:p>
            <a:pPr marL="457200" indent="-457200">
              <a:buFont typeface="Arial" panose="020B0604020202020204" pitchFamily="34" charset="0"/>
              <a:buChar char="•"/>
            </a:pPr>
            <a:r>
              <a:rPr lang="en-US" sz="2400" dirty="0"/>
              <a:t>Train an encoder similar to VQ-VAE to compress images to 32x32 grids of discrete tokens (each assuming 8192 values)</a:t>
            </a:r>
          </a:p>
          <a:p>
            <a:pPr marL="457200" indent="-457200">
              <a:buFont typeface="Arial" panose="020B0604020202020204" pitchFamily="34" charset="0"/>
              <a:buChar char="•"/>
            </a:pPr>
            <a:r>
              <a:rPr lang="en-US" sz="2400" dirty="0"/>
              <a:t>Concatenate with text strings, learn a joint sequential transformer model that can be used to generate image based on text prompt</a:t>
            </a:r>
          </a:p>
        </p:txBody>
      </p:sp>
      <p:sp>
        <p:nvSpPr>
          <p:cNvPr id="4" name="Rectangle 3">
            <a:extLst>
              <a:ext uri="{FF2B5EF4-FFF2-40B4-BE49-F238E27FC236}">
                <a16:creationId xmlns:a16="http://schemas.microsoft.com/office/drawing/2014/main" id="{26D99B2D-2984-7149-B370-8A711D3D4F37}"/>
              </a:ext>
            </a:extLst>
          </p:cNvPr>
          <p:cNvSpPr/>
          <p:nvPr/>
        </p:nvSpPr>
        <p:spPr>
          <a:xfrm>
            <a:off x="3200400" y="6273225"/>
            <a:ext cx="6224333" cy="584775"/>
          </a:xfrm>
          <a:prstGeom prst="rect">
            <a:avLst/>
          </a:prstGeom>
        </p:spPr>
        <p:txBody>
          <a:bodyPr wrap="none">
            <a:spAutoFit/>
          </a:bodyPr>
          <a:lstStyle/>
          <a:p>
            <a:r>
              <a:rPr lang="en-US" sz="1600" b="0" dirty="0"/>
              <a:t>A. Ramesh et al., </a:t>
            </a:r>
            <a:r>
              <a:rPr lang="en-US" sz="1600" b="0" dirty="0">
                <a:hlinkClick r:id="rId3"/>
              </a:rPr>
              <a:t>Zero-Shot Text-to-Image Generation</a:t>
            </a:r>
            <a:r>
              <a:rPr lang="en-US" sz="1600" b="0" dirty="0"/>
              <a:t>, ICML 2021</a:t>
            </a:r>
          </a:p>
          <a:p>
            <a:pPr algn="ctr"/>
            <a:r>
              <a:rPr lang="en-US" sz="1600" b="0" dirty="0">
                <a:hlinkClick r:id="rId4"/>
              </a:rPr>
              <a:t>https://</a:t>
            </a:r>
            <a:r>
              <a:rPr lang="en-US" sz="1600" b="0" dirty="0" err="1">
                <a:hlinkClick r:id="rId4"/>
              </a:rPr>
              <a:t>openai.com</a:t>
            </a:r>
            <a:r>
              <a:rPr lang="en-US" sz="1600" b="0" dirty="0">
                <a:hlinkClick r:id="rId4"/>
              </a:rPr>
              <a:t>/blog/</a:t>
            </a:r>
            <a:r>
              <a:rPr lang="en-US" sz="1600" b="0" dirty="0" err="1">
                <a:hlinkClick r:id="rId4"/>
              </a:rPr>
              <a:t>dall</a:t>
            </a:r>
            <a:r>
              <a:rPr lang="en-US" sz="1600" b="0" dirty="0">
                <a:hlinkClick r:id="rId4"/>
              </a:rPr>
              <a:t>-e/</a:t>
            </a:r>
            <a:endParaRPr lang="en-US" sz="1600" b="0" dirty="0"/>
          </a:p>
        </p:txBody>
      </p:sp>
      <p:pic>
        <p:nvPicPr>
          <p:cNvPr id="6" name="Picture 5">
            <a:extLst>
              <a:ext uri="{FF2B5EF4-FFF2-40B4-BE49-F238E27FC236}">
                <a16:creationId xmlns:a16="http://schemas.microsoft.com/office/drawing/2014/main" id="{67AB3827-5376-7544-B6CA-1A4E8088D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1" y="2590800"/>
            <a:ext cx="8001000" cy="3711668"/>
          </a:xfrm>
          <a:prstGeom prst="rect">
            <a:avLst/>
          </a:prstGeom>
        </p:spPr>
      </p:pic>
    </p:spTree>
    <p:extLst>
      <p:ext uri="{BB962C8B-B14F-4D97-AF65-F5344CB8AC3E}">
        <p14:creationId xmlns:p14="http://schemas.microsoft.com/office/powerpoint/2010/main" val="122598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BA4B12-77F1-B84B-A27A-39E3D6B29FB0}"/>
              </a:ext>
            </a:extLst>
          </p:cNvPr>
          <p:cNvSpPr>
            <a:spLocks noGrp="1"/>
          </p:cNvSpPr>
          <p:nvPr>
            <p:ph idx="1"/>
          </p:nvPr>
        </p:nvSpPr>
        <p:spPr>
          <a:xfrm>
            <a:off x="914400" y="914400"/>
            <a:ext cx="10591800" cy="5257800"/>
          </a:xfrm>
        </p:spPr>
        <p:txBody>
          <a:bodyPr/>
          <a:lstStyle/>
          <a:p>
            <a:pPr marL="457200" indent="-457200">
              <a:buFont typeface="Arial" panose="020B0604020202020204" pitchFamily="34" charset="0"/>
              <a:buChar char="•"/>
            </a:pPr>
            <a:r>
              <a:rPr lang="en-US" dirty="0"/>
              <a:t>At training time, jointly learn </a:t>
            </a:r>
            <a:r>
              <a:rPr lang="en-US" i="1" dirty="0"/>
              <a:t>encoder</a:t>
            </a:r>
            <a:r>
              <a:rPr lang="en-US" dirty="0"/>
              <a:t> and </a:t>
            </a:r>
            <a:r>
              <a:rPr lang="en-US" i="1" dirty="0"/>
              <a:t>decoder </a:t>
            </a:r>
            <a:r>
              <a:rPr lang="en-US" dirty="0"/>
              <a:t>by maximizing a variational bound on the data likelihood</a:t>
            </a:r>
          </a:p>
          <a:p>
            <a:pPr marL="457200" indent="-457200">
              <a:buFont typeface="Arial" panose="020B0604020202020204" pitchFamily="34" charset="0"/>
              <a:buChar char="•"/>
            </a:pPr>
            <a:endParaRPr lang="en-US" dirty="0"/>
          </a:p>
        </p:txBody>
      </p:sp>
      <p:sp>
        <p:nvSpPr>
          <p:cNvPr id="8" name="Trapezoid 7">
            <a:extLst>
              <a:ext uri="{FF2B5EF4-FFF2-40B4-BE49-F238E27FC236}">
                <a16:creationId xmlns:a16="http://schemas.microsoft.com/office/drawing/2014/main" id="{6E39D299-5A1E-604B-B3EC-48390E09547F}"/>
              </a:ext>
            </a:extLst>
          </p:cNvPr>
          <p:cNvSpPr/>
          <p:nvPr/>
        </p:nvSpPr>
        <p:spPr bwMode="auto">
          <a:xfrm rot="16200000" flipV="1">
            <a:off x="4160804" y="4091321"/>
            <a:ext cx="2057400" cy="1342359"/>
          </a:xfrm>
          <a:prstGeom prst="trapezoid">
            <a:avLst/>
          </a:prstGeom>
          <a:solidFill>
            <a:srgbClr val="FFC9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1E42F61E-0C7E-3C45-8583-E42F04772DBD}"/>
              </a:ext>
            </a:extLst>
          </p:cNvPr>
          <p:cNvSpPr>
            <a:spLocks noGrp="1"/>
          </p:cNvSpPr>
          <p:nvPr>
            <p:ph type="title"/>
          </p:nvPr>
        </p:nvSpPr>
        <p:spPr/>
        <p:txBody>
          <a:bodyPr/>
          <a:lstStyle/>
          <a:p>
            <a:r>
              <a:rPr lang="en-US" dirty="0" err="1"/>
              <a:t>Traning</a:t>
            </a:r>
            <a:r>
              <a:rPr lang="en-US" dirty="0"/>
              <a:t> Variational autoencoders: High-level idea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4AE020-102F-814C-8A92-351FB4686B51}"/>
                  </a:ext>
                </a:extLst>
              </p:cNvPr>
              <p:cNvSpPr txBox="1"/>
              <p:nvPr/>
            </p:nvSpPr>
            <p:spPr>
              <a:xfrm>
                <a:off x="3357498" y="4466699"/>
                <a:ext cx="44242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𝑥</m:t>
                      </m:r>
                    </m:oMath>
                  </m:oMathPara>
                </a14:m>
                <a:endParaRPr lang="en-US" b="0" dirty="0">
                  <a:solidFill>
                    <a:srgbClr val="7030A0"/>
                  </a:solidFill>
                </a:endParaRPr>
              </a:p>
            </p:txBody>
          </p:sp>
        </mc:Choice>
        <mc:Fallback xmlns="">
          <p:sp>
            <p:nvSpPr>
              <p:cNvPr id="4" name="TextBox 3">
                <a:extLst>
                  <a:ext uri="{FF2B5EF4-FFF2-40B4-BE49-F238E27FC236}">
                    <a16:creationId xmlns:a16="http://schemas.microsoft.com/office/drawing/2014/main" id="{2B4AE020-102F-814C-8A92-351FB4686B51}"/>
                  </a:ext>
                </a:extLst>
              </p:cNvPr>
              <p:cNvSpPr txBox="1">
                <a:spLocks noRot="1" noChangeAspect="1" noMove="1" noResize="1" noEditPoints="1" noAdjustHandles="1" noChangeArrowheads="1" noChangeShapeType="1" noTextEdit="1"/>
              </p:cNvSpPr>
              <p:nvPr/>
            </p:nvSpPr>
            <p:spPr>
              <a:xfrm>
                <a:off x="3357498" y="4466699"/>
                <a:ext cx="442429" cy="461665"/>
              </a:xfrm>
              <a:prstGeom prst="rect">
                <a:avLst/>
              </a:prstGeom>
              <a:blipFill>
                <a:blip r:embed="rId2"/>
                <a:stretch>
                  <a:fillRect/>
                </a:stretch>
              </a:blipFill>
            </p:spPr>
            <p:txBody>
              <a:bodyPr/>
              <a:lstStyle/>
              <a:p>
                <a:r>
                  <a:rPr lang="en-US">
                    <a:noFill/>
                  </a:rPr>
                  <a:t> </a:t>
                </a:r>
              </a:p>
            </p:txBody>
          </p:sp>
        </mc:Fallback>
      </mc:AlternateContent>
      <p:sp>
        <p:nvSpPr>
          <p:cNvPr id="5" name="Trapezoid 4">
            <a:extLst>
              <a:ext uri="{FF2B5EF4-FFF2-40B4-BE49-F238E27FC236}">
                <a16:creationId xmlns:a16="http://schemas.microsoft.com/office/drawing/2014/main" id="{F7B421AE-27C0-F642-AB3B-701458453105}"/>
              </a:ext>
            </a:extLst>
          </p:cNvPr>
          <p:cNvSpPr/>
          <p:nvPr/>
        </p:nvSpPr>
        <p:spPr bwMode="auto">
          <a:xfrm rot="16200000">
            <a:off x="6292315" y="4075584"/>
            <a:ext cx="2057400" cy="1373833"/>
          </a:xfrm>
          <a:prstGeom prst="trapezoid">
            <a:avLst/>
          </a:prstGeom>
          <a:solidFill>
            <a:srgbClr val="BCFF4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7" name="Straight Arrow Connector 6">
            <a:extLst>
              <a:ext uri="{FF2B5EF4-FFF2-40B4-BE49-F238E27FC236}">
                <a16:creationId xmlns:a16="http://schemas.microsoft.com/office/drawing/2014/main" id="{7F305781-A161-DC4F-833D-5A699D076D83}"/>
              </a:ext>
            </a:extLst>
          </p:cNvPr>
          <p:cNvCxnSpPr>
            <a:cxnSpLocks/>
            <a:endCxn id="5" idx="0"/>
          </p:cNvCxnSpPr>
          <p:nvPr/>
        </p:nvCxnSpPr>
        <p:spPr bwMode="auto">
          <a:xfrm flipV="1">
            <a:off x="5860684" y="4762501"/>
            <a:ext cx="773415" cy="51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59147F-2046-624A-B41E-58A6836CB882}"/>
                  </a:ext>
                </a:extLst>
              </p:cNvPr>
              <p:cNvSpPr txBox="1"/>
              <p:nvPr/>
            </p:nvSpPr>
            <p:spPr>
              <a:xfrm>
                <a:off x="8925042" y="4492045"/>
                <a:ext cx="4475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𝑥</m:t>
                          </m:r>
                        </m:e>
                      </m:acc>
                    </m:oMath>
                  </m:oMathPara>
                </a14:m>
                <a:endParaRPr lang="en-US" b="0" dirty="0">
                  <a:solidFill>
                    <a:srgbClr val="7030A0"/>
                  </a:solidFill>
                </a:endParaRPr>
              </a:p>
            </p:txBody>
          </p:sp>
        </mc:Choice>
        <mc:Fallback xmlns="">
          <p:sp>
            <p:nvSpPr>
              <p:cNvPr id="10" name="TextBox 9">
                <a:extLst>
                  <a:ext uri="{FF2B5EF4-FFF2-40B4-BE49-F238E27FC236}">
                    <a16:creationId xmlns:a16="http://schemas.microsoft.com/office/drawing/2014/main" id="{7259147F-2046-624A-B41E-58A6836CB882}"/>
                  </a:ext>
                </a:extLst>
              </p:cNvPr>
              <p:cNvSpPr txBox="1">
                <a:spLocks noRot="1" noChangeAspect="1" noMove="1" noResize="1" noEditPoints="1" noAdjustHandles="1" noChangeArrowheads="1" noChangeShapeType="1" noTextEdit="1"/>
              </p:cNvSpPr>
              <p:nvPr/>
            </p:nvSpPr>
            <p:spPr>
              <a:xfrm>
                <a:off x="8925042" y="4492045"/>
                <a:ext cx="447558" cy="461665"/>
              </a:xfrm>
              <a:prstGeom prst="rect">
                <a:avLst/>
              </a:prstGeom>
              <a:blipFill>
                <a:blip r:embed="rId3"/>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BEBC641-037B-F74B-9F7E-C810320A866F}"/>
              </a:ext>
            </a:extLst>
          </p:cNvPr>
          <p:cNvCxnSpPr>
            <a:cxnSpLocks/>
          </p:cNvCxnSpPr>
          <p:nvPr/>
        </p:nvCxnSpPr>
        <p:spPr bwMode="auto">
          <a:xfrm flipV="1">
            <a:off x="3720864" y="4745497"/>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1716DC3-3F1A-5D46-A3EC-F06898D78A3A}"/>
              </a:ext>
            </a:extLst>
          </p:cNvPr>
          <p:cNvCxnSpPr>
            <a:cxnSpLocks/>
          </p:cNvCxnSpPr>
          <p:nvPr/>
        </p:nvCxnSpPr>
        <p:spPr bwMode="auto">
          <a:xfrm flipV="1">
            <a:off x="8026441" y="4762501"/>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72A88FA4-0F51-5C4A-AED4-AEEECFA53B77}"/>
              </a:ext>
            </a:extLst>
          </p:cNvPr>
          <p:cNvSpPr txBox="1"/>
          <p:nvPr/>
        </p:nvSpPr>
        <p:spPr>
          <a:xfrm>
            <a:off x="2871344" y="6352877"/>
            <a:ext cx="6729856" cy="338554"/>
          </a:xfrm>
          <a:prstGeom prst="rect">
            <a:avLst/>
          </a:prstGeom>
          <a:noFill/>
        </p:spPr>
        <p:txBody>
          <a:bodyPr wrap="none" rtlCol="0">
            <a:spAutoFit/>
          </a:bodyPr>
          <a:lstStyle/>
          <a:p>
            <a:r>
              <a:rPr lang="en-US" sz="1600" b="0" dirty="0"/>
              <a:t>D. </a:t>
            </a:r>
            <a:r>
              <a:rPr lang="en-US" sz="1600" b="0" dirty="0" err="1"/>
              <a:t>Kingma</a:t>
            </a:r>
            <a:r>
              <a:rPr lang="en-US" sz="1600" b="0" dirty="0"/>
              <a:t> and M. Welling, </a:t>
            </a:r>
            <a:r>
              <a:rPr lang="en-US" sz="1600" b="0" dirty="0">
                <a:hlinkClick r:id="rId4"/>
              </a:rPr>
              <a:t>Auto-Encoding Variational Bayes</a:t>
            </a:r>
            <a:r>
              <a:rPr lang="en-US" sz="1600" b="0" dirty="0"/>
              <a:t>, ICLR 2014</a:t>
            </a:r>
          </a:p>
        </p:txBody>
      </p:sp>
      <p:sp>
        <p:nvSpPr>
          <p:cNvPr id="13" name="TextBox 12">
            <a:extLst>
              <a:ext uri="{FF2B5EF4-FFF2-40B4-BE49-F238E27FC236}">
                <a16:creationId xmlns:a16="http://schemas.microsoft.com/office/drawing/2014/main" id="{1D8C68CC-EFDB-5744-9CB0-59BA49AC6546}"/>
              </a:ext>
            </a:extLst>
          </p:cNvPr>
          <p:cNvSpPr txBox="1"/>
          <p:nvPr/>
        </p:nvSpPr>
        <p:spPr>
          <a:xfrm>
            <a:off x="4737410" y="4576220"/>
            <a:ext cx="947695" cy="338554"/>
          </a:xfrm>
          <a:prstGeom prst="rect">
            <a:avLst/>
          </a:prstGeom>
          <a:noFill/>
        </p:spPr>
        <p:txBody>
          <a:bodyPr wrap="none" rtlCol="0">
            <a:spAutoFit/>
          </a:bodyPr>
          <a:lstStyle/>
          <a:p>
            <a:pPr algn="ctr"/>
            <a:r>
              <a:rPr lang="en-US" sz="1600" b="0" dirty="0"/>
              <a:t>Encoder</a:t>
            </a:r>
          </a:p>
        </p:txBody>
      </p:sp>
      <p:sp>
        <p:nvSpPr>
          <p:cNvPr id="19" name="TextBox 18">
            <a:extLst>
              <a:ext uri="{FF2B5EF4-FFF2-40B4-BE49-F238E27FC236}">
                <a16:creationId xmlns:a16="http://schemas.microsoft.com/office/drawing/2014/main" id="{6FBB39C9-AB96-0F4F-969D-702569B95F06}"/>
              </a:ext>
            </a:extLst>
          </p:cNvPr>
          <p:cNvSpPr txBox="1"/>
          <p:nvPr/>
        </p:nvSpPr>
        <p:spPr>
          <a:xfrm>
            <a:off x="6862698" y="4593223"/>
            <a:ext cx="958917" cy="338554"/>
          </a:xfrm>
          <a:prstGeom prst="rect">
            <a:avLst/>
          </a:prstGeom>
          <a:noFill/>
        </p:spPr>
        <p:txBody>
          <a:bodyPr wrap="none" rtlCol="0">
            <a:spAutoFit/>
          </a:bodyPr>
          <a:lstStyle/>
          <a:p>
            <a:r>
              <a:rPr lang="en-US" sz="1600" b="0" dirty="0"/>
              <a:t>Decoder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585BE8-7411-8546-8ABC-F40D618DA375}"/>
                  </a:ext>
                </a:extLst>
              </p:cNvPr>
              <p:cNvSpPr txBox="1"/>
              <p:nvPr/>
            </p:nvSpPr>
            <p:spPr>
              <a:xfrm>
                <a:off x="6048250" y="4300835"/>
                <a:ext cx="423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𝑧</m:t>
                      </m:r>
                    </m:oMath>
                  </m:oMathPara>
                </a14:m>
                <a:endParaRPr lang="en-US" b="0" dirty="0">
                  <a:solidFill>
                    <a:srgbClr val="7030A0"/>
                  </a:solidFill>
                </a:endParaRPr>
              </a:p>
            </p:txBody>
          </p:sp>
        </mc:Choice>
        <mc:Fallback xmlns="">
          <p:sp>
            <p:nvSpPr>
              <p:cNvPr id="20" name="TextBox 19">
                <a:extLst>
                  <a:ext uri="{FF2B5EF4-FFF2-40B4-BE49-F238E27FC236}">
                    <a16:creationId xmlns:a16="http://schemas.microsoft.com/office/drawing/2014/main" id="{9D585BE8-7411-8546-8ABC-F40D618DA375}"/>
                  </a:ext>
                </a:extLst>
              </p:cNvPr>
              <p:cNvSpPr txBox="1">
                <a:spLocks noRot="1" noChangeAspect="1" noMove="1" noResize="1" noEditPoints="1" noAdjustHandles="1" noChangeArrowheads="1" noChangeShapeType="1" noTextEdit="1"/>
              </p:cNvSpPr>
              <p:nvPr/>
            </p:nvSpPr>
            <p:spPr>
              <a:xfrm>
                <a:off x="6048250" y="4300835"/>
                <a:ext cx="423962"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9558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BA4B12-77F1-B84B-A27A-39E3D6B29FB0}"/>
              </a:ext>
            </a:extLst>
          </p:cNvPr>
          <p:cNvSpPr>
            <a:spLocks noGrp="1"/>
          </p:cNvSpPr>
          <p:nvPr>
            <p:ph idx="1"/>
          </p:nvPr>
        </p:nvSpPr>
        <p:spPr>
          <a:xfrm>
            <a:off x="914400" y="914400"/>
            <a:ext cx="10591800" cy="5257800"/>
          </a:xfrm>
        </p:spPr>
        <p:txBody>
          <a:bodyPr/>
          <a:lstStyle/>
          <a:p>
            <a:pPr marL="457200" indent="-457200">
              <a:buFont typeface="Arial" panose="020B0604020202020204" pitchFamily="34" charset="0"/>
              <a:buChar char="•"/>
            </a:pPr>
            <a:r>
              <a:rPr lang="en-US" dirty="0"/>
              <a:t>At training time, jointly learn </a:t>
            </a:r>
            <a:r>
              <a:rPr lang="en-US" i="1" dirty="0"/>
              <a:t>encoder</a:t>
            </a:r>
            <a:r>
              <a:rPr lang="en-US" dirty="0"/>
              <a:t> and </a:t>
            </a:r>
            <a:r>
              <a:rPr lang="en-US" i="1" dirty="0"/>
              <a:t>decoder </a:t>
            </a:r>
            <a:r>
              <a:rPr lang="en-US" dirty="0"/>
              <a:t>by maximizing a variational bound on the data likelihood</a:t>
            </a:r>
          </a:p>
          <a:p>
            <a:pPr marL="457200" indent="-457200">
              <a:buFont typeface="Arial" panose="020B0604020202020204" pitchFamily="34" charset="0"/>
              <a:buChar char="•"/>
            </a:pPr>
            <a:r>
              <a:rPr lang="en-US" dirty="0"/>
              <a:t>At test time, discard encoder and use decoder to sample from the learned distribution</a:t>
            </a:r>
            <a:endParaRPr lang="en-US" sz="2400"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E42F61E-0C7E-3C45-8583-E42F04772DBD}"/>
              </a:ext>
            </a:extLst>
          </p:cNvPr>
          <p:cNvSpPr>
            <a:spLocks noGrp="1"/>
          </p:cNvSpPr>
          <p:nvPr>
            <p:ph type="title"/>
          </p:nvPr>
        </p:nvSpPr>
        <p:spPr/>
        <p:txBody>
          <a:bodyPr/>
          <a:lstStyle/>
          <a:p>
            <a:r>
              <a:rPr lang="en-US" dirty="0"/>
              <a:t>Variational autoencoders: High-level idea</a:t>
            </a:r>
          </a:p>
        </p:txBody>
      </p:sp>
      <p:sp>
        <p:nvSpPr>
          <p:cNvPr id="5" name="Trapezoid 4">
            <a:extLst>
              <a:ext uri="{FF2B5EF4-FFF2-40B4-BE49-F238E27FC236}">
                <a16:creationId xmlns:a16="http://schemas.microsoft.com/office/drawing/2014/main" id="{F7B421AE-27C0-F642-AB3B-701458453105}"/>
              </a:ext>
            </a:extLst>
          </p:cNvPr>
          <p:cNvSpPr/>
          <p:nvPr/>
        </p:nvSpPr>
        <p:spPr bwMode="auto">
          <a:xfrm rot="16200000">
            <a:off x="6292315" y="4075584"/>
            <a:ext cx="2057400" cy="1373833"/>
          </a:xfrm>
          <a:prstGeom prst="trapezoid">
            <a:avLst/>
          </a:prstGeom>
          <a:solidFill>
            <a:srgbClr val="BCFF4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7" name="Straight Arrow Connector 6">
            <a:extLst>
              <a:ext uri="{FF2B5EF4-FFF2-40B4-BE49-F238E27FC236}">
                <a16:creationId xmlns:a16="http://schemas.microsoft.com/office/drawing/2014/main" id="{7F305781-A161-DC4F-833D-5A699D076D83}"/>
              </a:ext>
            </a:extLst>
          </p:cNvPr>
          <p:cNvCxnSpPr>
            <a:cxnSpLocks/>
            <a:endCxn id="5" idx="0"/>
          </p:cNvCxnSpPr>
          <p:nvPr/>
        </p:nvCxnSpPr>
        <p:spPr bwMode="auto">
          <a:xfrm flipV="1">
            <a:off x="5860684" y="4762501"/>
            <a:ext cx="773415" cy="51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59147F-2046-624A-B41E-58A6836CB882}"/>
                  </a:ext>
                </a:extLst>
              </p:cNvPr>
              <p:cNvSpPr txBox="1"/>
              <p:nvPr/>
            </p:nvSpPr>
            <p:spPr>
              <a:xfrm>
                <a:off x="8925042" y="4492045"/>
                <a:ext cx="4475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𝑥</m:t>
                          </m:r>
                        </m:e>
                      </m:acc>
                    </m:oMath>
                  </m:oMathPara>
                </a14:m>
                <a:endParaRPr lang="en-US" b="0" dirty="0">
                  <a:solidFill>
                    <a:srgbClr val="7030A0"/>
                  </a:solidFill>
                </a:endParaRPr>
              </a:p>
            </p:txBody>
          </p:sp>
        </mc:Choice>
        <mc:Fallback xmlns="">
          <p:sp>
            <p:nvSpPr>
              <p:cNvPr id="10" name="TextBox 9">
                <a:extLst>
                  <a:ext uri="{FF2B5EF4-FFF2-40B4-BE49-F238E27FC236}">
                    <a16:creationId xmlns:a16="http://schemas.microsoft.com/office/drawing/2014/main" id="{7259147F-2046-624A-B41E-58A6836CB882}"/>
                  </a:ext>
                </a:extLst>
              </p:cNvPr>
              <p:cNvSpPr txBox="1">
                <a:spLocks noRot="1" noChangeAspect="1" noMove="1" noResize="1" noEditPoints="1" noAdjustHandles="1" noChangeArrowheads="1" noChangeShapeType="1" noTextEdit="1"/>
              </p:cNvSpPr>
              <p:nvPr/>
            </p:nvSpPr>
            <p:spPr>
              <a:xfrm>
                <a:off x="8925042" y="4492045"/>
                <a:ext cx="447558" cy="461665"/>
              </a:xfrm>
              <a:prstGeom prst="rect">
                <a:avLst/>
              </a:prstGeom>
              <a:blipFill>
                <a:blip r:embed="rId3"/>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1716DC3-3F1A-5D46-A3EC-F06898D78A3A}"/>
              </a:ext>
            </a:extLst>
          </p:cNvPr>
          <p:cNvCxnSpPr>
            <a:cxnSpLocks/>
          </p:cNvCxnSpPr>
          <p:nvPr/>
        </p:nvCxnSpPr>
        <p:spPr bwMode="auto">
          <a:xfrm flipV="1">
            <a:off x="8026441" y="4762501"/>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72A88FA4-0F51-5C4A-AED4-AEEECFA53B77}"/>
              </a:ext>
            </a:extLst>
          </p:cNvPr>
          <p:cNvSpPr txBox="1"/>
          <p:nvPr/>
        </p:nvSpPr>
        <p:spPr>
          <a:xfrm>
            <a:off x="2871344" y="6352877"/>
            <a:ext cx="6729856" cy="338554"/>
          </a:xfrm>
          <a:prstGeom prst="rect">
            <a:avLst/>
          </a:prstGeom>
          <a:noFill/>
        </p:spPr>
        <p:txBody>
          <a:bodyPr wrap="none" rtlCol="0">
            <a:spAutoFit/>
          </a:bodyPr>
          <a:lstStyle/>
          <a:p>
            <a:r>
              <a:rPr lang="en-US" sz="1600" b="0" dirty="0"/>
              <a:t>D. </a:t>
            </a:r>
            <a:r>
              <a:rPr lang="en-US" sz="1600" b="0" dirty="0" err="1"/>
              <a:t>Kingma</a:t>
            </a:r>
            <a:r>
              <a:rPr lang="en-US" sz="1600" b="0" dirty="0"/>
              <a:t> and M. Welling, </a:t>
            </a:r>
            <a:r>
              <a:rPr lang="en-US" sz="1600" b="0" dirty="0">
                <a:hlinkClick r:id="rId4"/>
              </a:rPr>
              <a:t>Auto-Encoding Variational Bayes</a:t>
            </a:r>
            <a:r>
              <a:rPr lang="en-US" sz="1600" b="0" dirty="0"/>
              <a:t>, ICLR 2014</a:t>
            </a:r>
          </a:p>
        </p:txBody>
      </p:sp>
      <p:sp>
        <p:nvSpPr>
          <p:cNvPr id="19" name="TextBox 18">
            <a:extLst>
              <a:ext uri="{FF2B5EF4-FFF2-40B4-BE49-F238E27FC236}">
                <a16:creationId xmlns:a16="http://schemas.microsoft.com/office/drawing/2014/main" id="{6FBB39C9-AB96-0F4F-969D-702569B95F06}"/>
              </a:ext>
            </a:extLst>
          </p:cNvPr>
          <p:cNvSpPr txBox="1"/>
          <p:nvPr/>
        </p:nvSpPr>
        <p:spPr>
          <a:xfrm>
            <a:off x="6862698" y="4593223"/>
            <a:ext cx="958917" cy="338554"/>
          </a:xfrm>
          <a:prstGeom prst="rect">
            <a:avLst/>
          </a:prstGeom>
          <a:noFill/>
        </p:spPr>
        <p:txBody>
          <a:bodyPr wrap="none" rtlCol="0">
            <a:spAutoFit/>
          </a:bodyPr>
          <a:lstStyle/>
          <a:p>
            <a:r>
              <a:rPr lang="en-US" sz="1600" b="0" dirty="0"/>
              <a:t>Decoder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585BE8-7411-8546-8ABC-F40D618DA375}"/>
                  </a:ext>
                </a:extLst>
              </p:cNvPr>
              <p:cNvSpPr txBox="1"/>
              <p:nvPr/>
            </p:nvSpPr>
            <p:spPr>
              <a:xfrm>
                <a:off x="5390781" y="4492045"/>
                <a:ext cx="423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𝑧</m:t>
                      </m:r>
                    </m:oMath>
                  </m:oMathPara>
                </a14:m>
                <a:endParaRPr lang="en-US" b="0" dirty="0">
                  <a:solidFill>
                    <a:srgbClr val="7030A0"/>
                  </a:solidFill>
                </a:endParaRPr>
              </a:p>
            </p:txBody>
          </p:sp>
        </mc:Choice>
        <mc:Fallback xmlns="">
          <p:sp>
            <p:nvSpPr>
              <p:cNvPr id="20" name="TextBox 19">
                <a:extLst>
                  <a:ext uri="{FF2B5EF4-FFF2-40B4-BE49-F238E27FC236}">
                    <a16:creationId xmlns:a16="http://schemas.microsoft.com/office/drawing/2014/main" id="{9D585BE8-7411-8546-8ABC-F40D618DA375}"/>
                  </a:ext>
                </a:extLst>
              </p:cNvPr>
              <p:cNvSpPr txBox="1">
                <a:spLocks noRot="1" noChangeAspect="1" noMove="1" noResize="1" noEditPoints="1" noAdjustHandles="1" noChangeArrowheads="1" noChangeShapeType="1" noTextEdit="1"/>
              </p:cNvSpPr>
              <p:nvPr/>
            </p:nvSpPr>
            <p:spPr>
              <a:xfrm>
                <a:off x="5390781" y="4492045"/>
                <a:ext cx="423962"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994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BA4B12-77F1-B84B-A27A-39E3D6B29FB0}"/>
              </a:ext>
            </a:extLst>
          </p:cNvPr>
          <p:cNvSpPr>
            <a:spLocks noGrp="1"/>
          </p:cNvSpPr>
          <p:nvPr>
            <p:ph idx="1"/>
          </p:nvPr>
        </p:nvSpPr>
        <p:spPr>
          <a:xfrm>
            <a:off x="914400" y="914400"/>
            <a:ext cx="10363200" cy="5257800"/>
          </a:xfrm>
        </p:spPr>
        <p:txBody>
          <a:bodyPr/>
          <a:lstStyle/>
          <a:p>
            <a:pPr marL="457200" indent="-457200">
              <a:buFont typeface="Arial" panose="020B0604020202020204" pitchFamily="34" charset="0"/>
              <a:buChar char="•"/>
            </a:pPr>
            <a:r>
              <a:rPr lang="en-US" dirty="0"/>
              <a:t>Probabilistic generative model of the data distribution:</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E394138-338E-F04C-9968-6A97FC83E434}"/>
                  </a:ext>
                </a:extLst>
              </p:cNvPr>
              <p:cNvSpPr/>
              <p:nvPr/>
            </p:nvSpPr>
            <p:spPr bwMode="auto">
              <a:xfrm>
                <a:off x="3657600" y="2850802"/>
                <a:ext cx="685800" cy="57819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normalizeH="0" baseline="0" dirty="0" smtClean="0">
                          <a:ln>
                            <a:noFill/>
                          </a:ln>
                          <a:solidFill>
                            <a:srgbClr val="7030A0"/>
                          </a:solidFill>
                          <a:effectLst/>
                          <a:latin typeface="Cambria Math" panose="02040503050406030204" pitchFamily="18" charset="0"/>
                          <a:cs typeface="Arial" charset="0"/>
                        </a:rPr>
                        <m:t>𝑧</m:t>
                      </m:r>
                    </m:oMath>
                  </m:oMathPara>
                </a14:m>
                <a:endParaRPr kumimoji="0" lang="en-US" sz="2400" b="0" i="0" u="none" strike="noStrike" cap="none" normalizeH="0" baseline="0" dirty="0">
                  <a:ln>
                    <a:noFill/>
                  </a:ln>
                  <a:solidFill>
                    <a:srgbClr val="C00000"/>
                  </a:solidFill>
                  <a:effectLst/>
                  <a:cs typeface="Arial" charset="0"/>
                </a:endParaRPr>
              </a:p>
            </p:txBody>
          </p:sp>
        </mc:Choice>
        <mc:Fallback xmlns="">
          <p:sp>
            <p:nvSpPr>
              <p:cNvPr id="13" name="Rectangle 12">
                <a:extLst>
                  <a:ext uri="{FF2B5EF4-FFF2-40B4-BE49-F238E27FC236}">
                    <a16:creationId xmlns:a16="http://schemas.microsoft.com/office/drawing/2014/main" id="{7E394138-338E-F04C-9968-6A97FC83E434}"/>
                  </a:ext>
                </a:extLst>
              </p:cNvPr>
              <p:cNvSpPr>
                <a:spLocks noRot="1" noChangeAspect="1" noMove="1" noResize="1" noEditPoints="1" noAdjustHandles="1" noChangeArrowheads="1" noChangeShapeType="1" noTextEdit="1"/>
              </p:cNvSpPr>
              <p:nvPr/>
            </p:nvSpPr>
            <p:spPr bwMode="auto">
              <a:xfrm>
                <a:off x="3657600" y="2850802"/>
                <a:ext cx="685800" cy="578198"/>
              </a:xfrm>
              <a:prstGeom prst="rect">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2" name="Title 1">
            <a:extLst>
              <a:ext uri="{FF2B5EF4-FFF2-40B4-BE49-F238E27FC236}">
                <a16:creationId xmlns:a16="http://schemas.microsoft.com/office/drawing/2014/main" id="{1E42F61E-0C7E-3C45-8583-E42F04772DBD}"/>
              </a:ext>
            </a:extLst>
          </p:cNvPr>
          <p:cNvSpPr>
            <a:spLocks noGrp="1"/>
          </p:cNvSpPr>
          <p:nvPr>
            <p:ph type="title"/>
          </p:nvPr>
        </p:nvSpPr>
        <p:spPr/>
        <p:txBody>
          <a:bodyPr/>
          <a:lstStyle/>
          <a:p>
            <a:r>
              <a:rPr lang="en-US" dirty="0"/>
              <a:t>Variational autoencoders: High-level idea</a:t>
            </a:r>
          </a:p>
        </p:txBody>
      </p:sp>
      <p:cxnSp>
        <p:nvCxnSpPr>
          <p:cNvPr id="7" name="Straight Arrow Connector 6">
            <a:extLst>
              <a:ext uri="{FF2B5EF4-FFF2-40B4-BE49-F238E27FC236}">
                <a16:creationId xmlns:a16="http://schemas.microsoft.com/office/drawing/2014/main" id="{7F305781-A161-DC4F-833D-5A699D076D83}"/>
              </a:ext>
            </a:extLst>
          </p:cNvPr>
          <p:cNvCxnSpPr>
            <a:cxnSpLocks/>
            <a:stCxn id="13" idx="3"/>
            <a:endCxn id="17" idx="1"/>
          </p:cNvCxnSpPr>
          <p:nvPr/>
        </p:nvCxnSpPr>
        <p:spPr bwMode="auto">
          <a:xfrm>
            <a:off x="4343400" y="3139901"/>
            <a:ext cx="32766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46EF09F-501F-4145-9613-DA26C833D8AA}"/>
                  </a:ext>
                </a:extLst>
              </p:cNvPr>
              <p:cNvSpPr/>
              <p:nvPr/>
            </p:nvSpPr>
            <p:spPr bwMode="auto">
              <a:xfrm>
                <a:off x="7620000" y="2850802"/>
                <a:ext cx="685800" cy="57819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normalizeH="0" baseline="0" dirty="0" smtClean="0">
                          <a:ln>
                            <a:noFill/>
                          </a:ln>
                          <a:solidFill>
                            <a:srgbClr val="7030A0"/>
                          </a:solidFill>
                          <a:effectLst/>
                          <a:latin typeface="Cambria Math" panose="02040503050406030204" pitchFamily="18" charset="0"/>
                          <a:cs typeface="Arial" charset="0"/>
                        </a:rPr>
                        <m:t>𝑥</m:t>
                      </m:r>
                    </m:oMath>
                  </m:oMathPara>
                </a14:m>
                <a:endParaRPr kumimoji="0" lang="en-US" sz="2400" b="0" i="0" u="none" strike="noStrike" cap="none" normalizeH="0" baseline="0" dirty="0">
                  <a:ln>
                    <a:noFill/>
                  </a:ln>
                  <a:solidFill>
                    <a:srgbClr val="7030A0"/>
                  </a:solidFill>
                  <a:effectLst/>
                  <a:cs typeface="Arial" charset="0"/>
                </a:endParaRPr>
              </a:p>
            </p:txBody>
          </p:sp>
        </mc:Choice>
        <mc:Fallback xmlns="">
          <p:sp>
            <p:nvSpPr>
              <p:cNvPr id="17" name="Rectangle 16">
                <a:extLst>
                  <a:ext uri="{FF2B5EF4-FFF2-40B4-BE49-F238E27FC236}">
                    <a16:creationId xmlns:a16="http://schemas.microsoft.com/office/drawing/2014/main" id="{D46EF09F-501F-4145-9613-DA26C833D8AA}"/>
                  </a:ext>
                </a:extLst>
              </p:cNvPr>
              <p:cNvSpPr>
                <a:spLocks noRot="1" noChangeAspect="1" noMove="1" noResize="1" noEditPoints="1" noAdjustHandles="1" noChangeArrowheads="1" noChangeShapeType="1" noTextEdit="1"/>
              </p:cNvSpPr>
              <p:nvPr/>
            </p:nvSpPr>
            <p:spPr bwMode="auto">
              <a:xfrm>
                <a:off x="7620000" y="2850802"/>
                <a:ext cx="685800" cy="578198"/>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379ECA0-7A08-D646-B87E-FDBCC402F963}"/>
                  </a:ext>
                </a:extLst>
              </p:cNvPr>
              <p:cNvSpPr txBox="1"/>
              <p:nvPr/>
            </p:nvSpPr>
            <p:spPr>
              <a:xfrm>
                <a:off x="2057400" y="3851701"/>
                <a:ext cx="3733800" cy="830997"/>
              </a:xfrm>
              <a:prstGeom prst="rect">
                <a:avLst/>
              </a:prstGeom>
              <a:noFill/>
            </p:spPr>
            <p:txBody>
              <a:bodyPr wrap="square" rtlCol="0">
                <a:spAutoFit/>
              </a:bodyPr>
              <a:lstStyle/>
              <a:p>
                <a:pPr algn="ctr"/>
                <a:r>
                  <a:rPr lang="en-US" b="0" dirty="0"/>
                  <a:t>Sample </a:t>
                </a:r>
                <a14:m>
                  <m:oMath xmlns:m="http://schemas.openxmlformats.org/officeDocument/2006/math">
                    <m:r>
                      <a:rPr lang="en-US" b="0" i="1" dirty="0" smtClean="0">
                        <a:solidFill>
                          <a:srgbClr val="7030A0"/>
                        </a:solidFill>
                        <a:latin typeface="Cambria Math" panose="02040503050406030204" pitchFamily="18" charset="0"/>
                      </a:rPr>
                      <m:t>𝑧</m:t>
                    </m:r>
                  </m:oMath>
                </a14:m>
                <a:r>
                  <a:rPr lang="en-US" b="0" dirty="0"/>
                  <a:t> from </a:t>
                </a:r>
                <a:r>
                  <a:rPr lang="en-US" b="0" i="1" dirty="0"/>
                  <a:t>prior</a:t>
                </a:r>
                <a:r>
                  <a:rPr lang="en-US" b="0" dirty="0"/>
                  <a:t> </a:t>
                </a:r>
                <a14:m>
                  <m:oMath xmlns:m="http://schemas.openxmlformats.org/officeDocument/2006/math">
                    <m:r>
                      <a:rPr lang="en-US" b="0" i="1" dirty="0">
                        <a:solidFill>
                          <a:srgbClr val="7030A0"/>
                        </a:solidFill>
                        <a:latin typeface="Cambria Math" panose="02040503050406030204" pitchFamily="18" charset="0"/>
                      </a:rPr>
                      <m:t>𝑝</m:t>
                    </m:r>
                    <m:r>
                      <a:rPr lang="en-US" b="0" i="1" dirty="0">
                        <a:solidFill>
                          <a:srgbClr val="7030A0"/>
                        </a:solidFill>
                        <a:latin typeface="Cambria Math" panose="02040503050406030204" pitchFamily="18" charset="0"/>
                      </a:rPr>
                      <m:t>(</m:t>
                    </m:r>
                    <m:r>
                      <a:rPr lang="en-US" b="0" i="1" dirty="0" err="1">
                        <a:solidFill>
                          <a:srgbClr val="7030A0"/>
                        </a:solidFill>
                        <a:latin typeface="Cambria Math" panose="02040503050406030204" pitchFamily="18" charset="0"/>
                      </a:rPr>
                      <m:t>𝑧</m:t>
                    </m:r>
                    <m:r>
                      <a:rPr lang="en-US" b="0" i="1" dirty="0">
                        <a:solidFill>
                          <a:srgbClr val="7030A0"/>
                        </a:solidFill>
                        <a:latin typeface="Cambria Math" panose="02040503050406030204" pitchFamily="18" charset="0"/>
                      </a:rPr>
                      <m:t>)</m:t>
                    </m:r>
                  </m:oMath>
                </a14:m>
                <a:r>
                  <a:rPr lang="en-US" b="0" dirty="0"/>
                  <a:t> (usually Gaussian)</a:t>
                </a:r>
              </a:p>
            </p:txBody>
          </p:sp>
        </mc:Choice>
        <mc:Fallback xmlns="">
          <p:sp>
            <p:nvSpPr>
              <p:cNvPr id="16" name="TextBox 15">
                <a:extLst>
                  <a:ext uri="{FF2B5EF4-FFF2-40B4-BE49-F238E27FC236}">
                    <a16:creationId xmlns:a16="http://schemas.microsoft.com/office/drawing/2014/main" id="{9379ECA0-7A08-D646-B87E-FDBCC402F963}"/>
                  </a:ext>
                </a:extLst>
              </p:cNvPr>
              <p:cNvSpPr txBox="1">
                <a:spLocks noRot="1" noChangeAspect="1" noMove="1" noResize="1" noEditPoints="1" noAdjustHandles="1" noChangeArrowheads="1" noChangeShapeType="1" noTextEdit="1"/>
              </p:cNvSpPr>
              <p:nvPr/>
            </p:nvSpPr>
            <p:spPr>
              <a:xfrm>
                <a:off x="2057400" y="3851701"/>
                <a:ext cx="3733800" cy="830997"/>
              </a:xfrm>
              <a:prstGeom prst="rect">
                <a:avLst/>
              </a:prstGeom>
              <a:blipFill>
                <a:blip r:embed="rId4"/>
                <a:stretch>
                  <a:fillRect t="-4478"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58876CA-D11C-174D-91A3-CC2A703F9CFC}"/>
                  </a:ext>
                </a:extLst>
              </p:cNvPr>
              <p:cNvSpPr txBox="1"/>
              <p:nvPr/>
            </p:nvSpPr>
            <p:spPr>
              <a:xfrm>
                <a:off x="6248400" y="3851701"/>
                <a:ext cx="3505200" cy="830997"/>
              </a:xfrm>
              <a:prstGeom prst="rect">
                <a:avLst/>
              </a:prstGeom>
              <a:noFill/>
            </p:spPr>
            <p:txBody>
              <a:bodyPr wrap="square" rtlCol="0">
                <a:spAutoFit/>
              </a:bodyPr>
              <a:lstStyle/>
              <a:p>
                <a:pPr algn="ctr"/>
                <a:r>
                  <a:rPr lang="en-US" b="0" dirty="0"/>
                  <a:t>Sample </a:t>
                </a:r>
                <a14:m>
                  <m:oMath xmlns:m="http://schemas.openxmlformats.org/officeDocument/2006/math">
                    <m:r>
                      <a:rPr lang="en-US" b="0" i="1" smtClean="0">
                        <a:solidFill>
                          <a:srgbClr val="7030A0"/>
                        </a:solidFill>
                        <a:latin typeface="Cambria Math" panose="02040503050406030204" pitchFamily="18" charset="0"/>
                      </a:rPr>
                      <m:t>𝑥</m:t>
                    </m:r>
                  </m:oMath>
                </a14:m>
                <a:r>
                  <a:rPr lang="en-US" b="0" dirty="0"/>
                  <a:t> from </a:t>
                </a:r>
                <a:r>
                  <a:rPr lang="en-US" b="0" i="1" dirty="0"/>
                  <a:t>conditional</a:t>
                </a:r>
                <a:r>
                  <a:rPr lang="en-US" b="0" dirty="0"/>
                  <a:t> </a:t>
                </a:r>
                <a14:m>
                  <m:oMath xmlns:m="http://schemas.openxmlformats.org/officeDocument/2006/math">
                    <m:r>
                      <a:rPr lang="en-US" b="0" i="1" dirty="0" smtClean="0">
                        <a:solidFill>
                          <a:srgbClr val="7030A0"/>
                        </a:solidFill>
                        <a:latin typeface="Cambria Math" panose="02040503050406030204" pitchFamily="18" charset="0"/>
                      </a:rPr>
                      <m:t>𝑝</m:t>
                    </m:r>
                    <m:r>
                      <a:rPr lang="en-US" b="0" i="1" dirty="0" smtClean="0">
                        <a:solidFill>
                          <a:srgbClr val="7030A0"/>
                        </a:solidFill>
                        <a:latin typeface="Cambria Math" panose="02040503050406030204" pitchFamily="18" charset="0"/>
                      </a:rPr>
                      <m:t>(</m:t>
                    </m:r>
                    <m:r>
                      <a:rPr lang="en-US" b="0" i="1" dirty="0" err="1" smtClean="0">
                        <a:solidFill>
                          <a:srgbClr val="7030A0"/>
                        </a:solidFill>
                        <a:latin typeface="Cambria Math" panose="02040503050406030204" pitchFamily="18" charset="0"/>
                      </a:rPr>
                      <m:t>𝑥</m:t>
                    </m:r>
                    <m:r>
                      <a:rPr lang="en-US" b="0" i="1" dirty="0" err="1" smtClean="0">
                        <a:solidFill>
                          <a:srgbClr val="7030A0"/>
                        </a:solidFill>
                        <a:latin typeface="Cambria Math" panose="02040503050406030204" pitchFamily="18" charset="0"/>
                      </a:rPr>
                      <m:t>|</m:t>
                    </m:r>
                    <m:r>
                      <a:rPr lang="en-US" b="0" i="1" dirty="0" err="1" smtClean="0">
                        <a:solidFill>
                          <a:srgbClr val="7030A0"/>
                        </a:solidFill>
                        <a:latin typeface="Cambria Math" panose="02040503050406030204" pitchFamily="18" charset="0"/>
                      </a:rPr>
                      <m:t>𝑧</m:t>
                    </m:r>
                    <m:r>
                      <a:rPr lang="en-US" b="0" i="1" dirty="0" smtClean="0">
                        <a:solidFill>
                          <a:srgbClr val="7030A0"/>
                        </a:solidFill>
                        <a:latin typeface="Cambria Math" panose="02040503050406030204" pitchFamily="18" charset="0"/>
                      </a:rPr>
                      <m:t>)</m:t>
                    </m:r>
                  </m:oMath>
                </a14:m>
                <a:endParaRPr lang="en-US" b="0" dirty="0"/>
              </a:p>
            </p:txBody>
          </p:sp>
        </mc:Choice>
        <mc:Fallback xmlns="">
          <p:sp>
            <p:nvSpPr>
              <p:cNvPr id="20" name="TextBox 19">
                <a:extLst>
                  <a:ext uri="{FF2B5EF4-FFF2-40B4-BE49-F238E27FC236}">
                    <a16:creationId xmlns:a16="http://schemas.microsoft.com/office/drawing/2014/main" id="{058876CA-D11C-174D-91A3-CC2A703F9CFC}"/>
                  </a:ext>
                </a:extLst>
              </p:cNvPr>
              <p:cNvSpPr txBox="1">
                <a:spLocks noRot="1" noChangeAspect="1" noMove="1" noResize="1" noEditPoints="1" noAdjustHandles="1" noChangeArrowheads="1" noChangeShapeType="1" noTextEdit="1"/>
              </p:cNvSpPr>
              <p:nvPr/>
            </p:nvSpPr>
            <p:spPr>
              <a:xfrm>
                <a:off x="6248400" y="3851701"/>
                <a:ext cx="3505200" cy="830997"/>
              </a:xfrm>
              <a:prstGeom prst="rect">
                <a:avLst/>
              </a:prstGeom>
              <a:blipFill>
                <a:blip r:embed="rId5"/>
                <a:stretch>
                  <a:fillRect t="-4478" b="-1343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9857718-9404-3148-90A5-75E9D6B1E669}"/>
              </a:ext>
            </a:extLst>
          </p:cNvPr>
          <p:cNvSpPr txBox="1"/>
          <p:nvPr/>
        </p:nvSpPr>
        <p:spPr>
          <a:xfrm>
            <a:off x="2586228" y="2205335"/>
            <a:ext cx="2823972" cy="461665"/>
          </a:xfrm>
          <a:prstGeom prst="rect">
            <a:avLst/>
          </a:prstGeom>
          <a:noFill/>
        </p:spPr>
        <p:txBody>
          <a:bodyPr wrap="square" rtlCol="0">
            <a:spAutoFit/>
          </a:bodyPr>
          <a:lstStyle/>
          <a:p>
            <a:pPr algn="ctr"/>
            <a:r>
              <a:rPr lang="en-US" b="0" i="1" dirty="0"/>
              <a:t>Latent code</a:t>
            </a:r>
          </a:p>
        </p:txBody>
      </p:sp>
      <p:sp>
        <p:nvSpPr>
          <p:cNvPr id="23" name="TextBox 22">
            <a:extLst>
              <a:ext uri="{FF2B5EF4-FFF2-40B4-BE49-F238E27FC236}">
                <a16:creationId xmlns:a16="http://schemas.microsoft.com/office/drawing/2014/main" id="{5E5FB2D6-3478-904C-A6D3-000BFF637B8B}"/>
              </a:ext>
            </a:extLst>
          </p:cNvPr>
          <p:cNvSpPr txBox="1"/>
          <p:nvPr/>
        </p:nvSpPr>
        <p:spPr>
          <a:xfrm>
            <a:off x="6633972" y="2177786"/>
            <a:ext cx="2823972" cy="461665"/>
          </a:xfrm>
          <a:prstGeom prst="rect">
            <a:avLst/>
          </a:prstGeom>
          <a:noFill/>
        </p:spPr>
        <p:txBody>
          <a:bodyPr wrap="square" rtlCol="0">
            <a:spAutoFit/>
          </a:bodyPr>
          <a:lstStyle/>
          <a:p>
            <a:pPr algn="ctr"/>
            <a:r>
              <a:rPr lang="en-US" b="0" dirty="0"/>
              <a:t>Data point</a:t>
            </a:r>
          </a:p>
        </p:txBody>
      </p:sp>
      <p:sp>
        <p:nvSpPr>
          <p:cNvPr id="24" name="TextBox 23">
            <a:extLst>
              <a:ext uri="{FF2B5EF4-FFF2-40B4-BE49-F238E27FC236}">
                <a16:creationId xmlns:a16="http://schemas.microsoft.com/office/drawing/2014/main" id="{F77E04A8-042E-E84E-BF7F-DF119F0C42CF}"/>
              </a:ext>
            </a:extLst>
          </p:cNvPr>
          <p:cNvSpPr txBox="1"/>
          <p:nvPr/>
        </p:nvSpPr>
        <p:spPr>
          <a:xfrm>
            <a:off x="6248400" y="5048071"/>
            <a:ext cx="3505200" cy="1200329"/>
          </a:xfrm>
          <a:prstGeom prst="rect">
            <a:avLst/>
          </a:prstGeom>
          <a:noFill/>
        </p:spPr>
        <p:txBody>
          <a:bodyPr wrap="square" rtlCol="0">
            <a:spAutoFit/>
          </a:bodyPr>
          <a:lstStyle/>
          <a:p>
            <a:pPr algn="ctr"/>
            <a:r>
              <a:rPr lang="en-US" b="0" dirty="0"/>
              <a:t>Try to approximate the conditional with neural network</a:t>
            </a:r>
          </a:p>
        </p:txBody>
      </p:sp>
    </p:spTree>
    <p:extLst>
      <p:ext uri="{BB962C8B-B14F-4D97-AF65-F5344CB8AC3E}">
        <p14:creationId xmlns:p14="http://schemas.microsoft.com/office/powerpoint/2010/main" val="127158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BA4B12-77F1-B84B-A27A-39E3D6B29FB0}"/>
                  </a:ext>
                </a:extLst>
              </p:cNvPr>
              <p:cNvSpPr>
                <a:spLocks noGrp="1"/>
              </p:cNvSpPr>
              <p:nvPr>
                <p:ph idx="1"/>
              </p:nvPr>
            </p:nvSpPr>
            <p:spPr/>
            <p:txBody>
              <a:bodyPr/>
              <a:lstStyle/>
              <a:p>
                <a:pPr marL="457200" indent="-457200">
                  <a:buFont typeface="Arial" panose="020B0604020202020204" pitchFamily="34" charset="0"/>
                  <a:buChar char="•"/>
                </a:pPr>
                <a:r>
                  <a:rPr lang="en-US" dirty="0"/>
                  <a:t>At training time, jointly learn </a:t>
                </a:r>
                <a:r>
                  <a:rPr lang="en-US" i="1" dirty="0"/>
                  <a:t>encoder</a:t>
                </a:r>
                <a:r>
                  <a:rPr lang="en-US" dirty="0"/>
                  <a:t> and </a:t>
                </a:r>
                <a:r>
                  <a:rPr lang="en-US" i="1" dirty="0"/>
                  <a:t>decoder</a:t>
                </a:r>
                <a:endParaRPr lang="en-US" dirty="0"/>
              </a:p>
              <a:p>
                <a:pPr marL="457200" indent="-457200">
                  <a:buFont typeface="Arial" panose="020B0604020202020204" pitchFamily="34" charset="0"/>
                  <a:buChar char="•"/>
                </a:pPr>
                <a:r>
                  <a:rPr lang="en-US" b="1" dirty="0"/>
                  <a:t>Encoder:</a:t>
                </a:r>
                <a:r>
                  <a:rPr lang="en-US" dirty="0"/>
                  <a:t> given inputs </a:t>
                </a:r>
                <a14:m>
                  <m:oMath xmlns:m="http://schemas.openxmlformats.org/officeDocument/2006/math">
                    <m:r>
                      <a:rPr lang="en-US" i="1" dirty="0" smtClean="0">
                        <a:solidFill>
                          <a:srgbClr val="7030A0"/>
                        </a:solidFill>
                        <a:latin typeface="Cambria Math" panose="02040503050406030204" pitchFamily="18" charset="0"/>
                      </a:rPr>
                      <m:t>𝑥</m:t>
                    </m:r>
                  </m:oMath>
                </a14:m>
                <a:r>
                  <a:rPr lang="en-US" dirty="0"/>
                  <a:t>, output </a:t>
                </a: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 </m:t>
                        </m:r>
                        <m:r>
                          <a:rPr lang="en-US" i="1">
                            <a:solidFill>
                              <a:srgbClr val="7030A0"/>
                            </a:solidFill>
                            <a:latin typeface="Cambria Math" panose="02040503050406030204" pitchFamily="18" charset="0"/>
                          </a:rPr>
                          <m:t>𝑥</m:t>
                        </m:r>
                      </m:e>
                    </m:d>
                  </m:oMath>
                </a14:m>
                <a:endParaRPr lang="en-US" dirty="0"/>
              </a:p>
              <a:p>
                <a:pPr marL="857250" lvl="1" indent="-457200">
                  <a:buFont typeface="Arial" panose="020B0604020202020204" pitchFamily="34" charset="0"/>
                  <a:buChar char="•"/>
                </a:pPr>
                <a:r>
                  <a:rPr lang="en-US" sz="2400" dirty="0"/>
                  <a:t>Specifically, output mean and (diagonal) covariance, or </a:t>
                </a:r>
                <a14:m>
                  <m:oMath xmlns:m="http://schemas.openxmlformats.org/officeDocument/2006/math">
                    <m:sSub>
                      <m:sSubPr>
                        <m:ctrlPr>
                          <a:rPr lang="en-US" sz="2400" i="1" smtClean="0">
                            <a:solidFill>
                              <a:srgbClr val="7030A0"/>
                            </a:solidFill>
                            <a:latin typeface="Cambria Math" panose="02040503050406030204" pitchFamily="18" charset="0"/>
                          </a:rPr>
                        </m:ctrlPr>
                      </m:sSubPr>
                      <m:e>
                        <m:r>
                          <a:rPr lang="en-US" sz="2400" i="1" smtClean="0">
                            <a:solidFill>
                              <a:srgbClr val="7030A0"/>
                            </a:solidFill>
                            <a:latin typeface="Cambria Math" panose="02040503050406030204" pitchFamily="18" charset="0"/>
                            <a:ea typeface="Cambria Math" panose="02040503050406030204" pitchFamily="18" charset="0"/>
                          </a:rPr>
                          <m:t>𝜇</m:t>
                        </m:r>
                      </m:e>
                      <m:sub>
                        <m:r>
                          <a:rPr lang="en-US" sz="2400" b="0" i="1" smtClean="0">
                            <a:solidFill>
                              <a:srgbClr val="7030A0"/>
                            </a:solidFill>
                            <a:latin typeface="Cambria Math" panose="02040503050406030204" pitchFamily="18" charset="0"/>
                          </a:rPr>
                          <m:t>𝑧</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𝑥</m:t>
                        </m:r>
                      </m:sub>
                    </m:sSub>
                  </m:oMath>
                </a14:m>
                <a:r>
                  <a:rPr lang="en-US" sz="2400" dirty="0"/>
                  <a:t> and </a:t>
                </a:r>
                <a14:m>
                  <m:oMath xmlns:m="http://schemas.openxmlformats.org/officeDocument/2006/math">
                    <m:sSub>
                      <m:sSubPr>
                        <m:ctrlPr>
                          <a:rPr lang="en-US" sz="2400" i="1" smtClean="0">
                            <a:solidFill>
                              <a:srgbClr val="7030A0"/>
                            </a:solidFill>
                            <a:latin typeface="Cambria Math" panose="02040503050406030204" pitchFamily="18" charset="0"/>
                          </a:rPr>
                        </m:ctrlPr>
                      </m:sSubPr>
                      <m:e>
                        <m:r>
                          <m:rPr>
                            <m:sty m:val="p"/>
                          </m:rPr>
                          <a:rPr lang="el-GR" sz="2400" i="1" smtClean="0">
                            <a:solidFill>
                              <a:srgbClr val="7030A0"/>
                            </a:solidFill>
                            <a:latin typeface="Cambria Math" panose="02040503050406030204" pitchFamily="18" charset="0"/>
                            <a:ea typeface="Cambria Math" panose="02040503050406030204" pitchFamily="18" charset="0"/>
                          </a:rPr>
                          <m:t>Σ</m:t>
                        </m:r>
                      </m:e>
                      <m:sub>
                        <m:r>
                          <a:rPr lang="en-US" sz="2400" i="1">
                            <a:solidFill>
                              <a:srgbClr val="7030A0"/>
                            </a:solidFill>
                            <a:latin typeface="Cambria Math" panose="02040503050406030204" pitchFamily="18" charset="0"/>
                          </a:rPr>
                          <m:t>𝑧</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sub>
                    </m:sSub>
                  </m:oMath>
                </a14:m>
                <a:r>
                  <a:rPr lang="en-US" sz="2400" dirty="0"/>
                  <a:t>, so that </a:t>
                </a:r>
                <a14:m>
                  <m:oMath xmlns:m="http://schemas.openxmlformats.org/officeDocument/2006/math">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𝑞</m:t>
                        </m:r>
                      </m:e>
                      <m:sub>
                        <m:r>
                          <a:rPr lang="en-US" sz="2400" i="1">
                            <a:solidFill>
                              <a:srgbClr val="7030A0"/>
                            </a:solidFill>
                            <a:latin typeface="Cambria Math" panose="02040503050406030204" pitchFamily="18" charset="0"/>
                          </a:rPr>
                          <m:t>𝜙</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𝑧</m:t>
                        </m:r>
                        <m:r>
                          <a:rPr lang="en-US" sz="2400" i="1">
                            <a:solidFill>
                              <a:srgbClr val="7030A0"/>
                            </a:solidFill>
                            <a:latin typeface="Cambria Math" panose="02040503050406030204" pitchFamily="18" charset="0"/>
                          </a:rPr>
                          <m:t> | </m:t>
                        </m:r>
                        <m:r>
                          <a:rPr lang="en-US" sz="2400" i="1">
                            <a:solidFill>
                              <a:srgbClr val="7030A0"/>
                            </a:solidFill>
                            <a:latin typeface="Cambria Math" panose="02040503050406030204" pitchFamily="18" charset="0"/>
                          </a:rPr>
                          <m:t>𝑥</m:t>
                        </m:r>
                      </m:e>
                    </m:d>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𝑁</m:t>
                    </m:r>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𝜇</m:t>
                        </m:r>
                      </m:e>
                      <m:sub>
                        <m:r>
                          <a:rPr lang="en-US" sz="2400" i="1">
                            <a:solidFill>
                              <a:srgbClr val="7030A0"/>
                            </a:solidFill>
                            <a:latin typeface="Cambria Math" panose="02040503050406030204" pitchFamily="18" charset="0"/>
                          </a:rPr>
                          <m:t>𝑧</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sub>
                    </m:sSub>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m:rPr>
                            <m:sty m:val="p"/>
                          </m:rPr>
                          <a:rPr lang="en-US" sz="2400">
                            <a:solidFill>
                              <a:srgbClr val="7030A0"/>
                            </a:solidFill>
                            <a:latin typeface="Cambria Math" panose="02040503050406030204" pitchFamily="18" charset="0"/>
                          </a:rPr>
                          <m:t>Σ</m:t>
                        </m:r>
                      </m:e>
                      <m:sub>
                        <m:r>
                          <a:rPr lang="en-US" sz="2400" i="1">
                            <a:solidFill>
                              <a:srgbClr val="7030A0"/>
                            </a:solidFill>
                            <a:latin typeface="Cambria Math" panose="02040503050406030204" pitchFamily="18" charset="0"/>
                          </a:rPr>
                          <m:t>𝑧</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sub>
                    </m:sSub>
                    <m:r>
                      <a:rPr lang="en-US" sz="2400" i="1">
                        <a:solidFill>
                          <a:srgbClr val="7030A0"/>
                        </a:solidFill>
                        <a:latin typeface="Cambria Math" panose="02040503050406030204" pitchFamily="18" charset="0"/>
                      </a:rPr>
                      <m:t>)</m:t>
                    </m:r>
                  </m:oMath>
                </a14:m>
                <a:endParaRPr lang="en-US" sz="2400" dirty="0"/>
              </a:p>
              <a:p>
                <a:pPr marL="457200" indent="-457200">
                  <a:buFont typeface="Arial" panose="020B0604020202020204" pitchFamily="34" charset="0"/>
                  <a:buChar char="•"/>
                </a:pPr>
                <a:r>
                  <a:rPr lang="en-US" b="1" dirty="0"/>
                  <a:t>Decoder:</a:t>
                </a:r>
                <a:r>
                  <a:rPr lang="en-US" dirty="0"/>
                  <a:t> given </a:t>
                </a:r>
                <a14:m>
                  <m:oMath xmlns:m="http://schemas.openxmlformats.org/officeDocument/2006/math">
                    <m:r>
                      <a:rPr lang="en-US" i="1" dirty="0" smtClean="0">
                        <a:solidFill>
                          <a:srgbClr val="7030A0"/>
                        </a:solidFill>
                        <a:latin typeface="Cambria Math" panose="02040503050406030204" pitchFamily="18" charset="0"/>
                      </a:rPr>
                      <m:t>𝑧</m:t>
                    </m:r>
                  </m:oMath>
                </a14:m>
                <a:r>
                  <a:rPr lang="en-US" dirty="0"/>
                  <a:t>, output </a:t>
                </a: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 | </m:t>
                        </m:r>
                        <m:r>
                          <a:rPr lang="en-US" i="1">
                            <a:solidFill>
                              <a:srgbClr val="7030A0"/>
                            </a:solidFill>
                            <a:latin typeface="Cambria Math" panose="02040503050406030204" pitchFamily="18" charset="0"/>
                          </a:rPr>
                          <m:t>𝑧</m:t>
                        </m:r>
                      </m:e>
                    </m:d>
                  </m:oMath>
                </a14:m>
                <a:endParaRPr lang="en-US" dirty="0"/>
              </a:p>
              <a:p>
                <a:pPr marL="857250" lvl="1" indent="-457200">
                  <a:buFont typeface="Arial" panose="020B0604020202020204" pitchFamily="34" charset="0"/>
                  <a:buChar char="•"/>
                </a:pPr>
                <a:r>
                  <a:rPr lang="en-US" sz="2400" dirty="0"/>
                  <a:t>Specifically, output </a:t>
                </a:r>
                <a14:m>
                  <m:oMath xmlns:m="http://schemas.openxmlformats.org/officeDocument/2006/math">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ea typeface="Cambria Math" panose="02040503050406030204" pitchFamily="18" charset="0"/>
                          </a:rPr>
                          <m:t>𝜇</m:t>
                        </m:r>
                      </m:e>
                      <m:sub>
                        <m:r>
                          <a:rPr lang="en-US" sz="2400" b="0" i="1" smtClean="0">
                            <a:solidFill>
                              <a:srgbClr val="7030A0"/>
                            </a:solidFill>
                            <a:latin typeface="Cambria Math" panose="02040503050406030204" pitchFamily="18" charset="0"/>
                            <a:ea typeface="Cambria Math" panose="02040503050406030204" pitchFamily="18" charset="0"/>
                          </a:rPr>
                          <m:t>𝑥</m:t>
                        </m:r>
                        <m:r>
                          <a:rPr lang="en-US" sz="2400" i="1">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𝑧</m:t>
                        </m:r>
                      </m:sub>
                    </m:sSub>
                  </m:oMath>
                </a14:m>
                <a:r>
                  <a:rPr lang="en-US" sz="2400" dirty="0"/>
                  <a:t> and </a:t>
                </a:r>
                <a14:m>
                  <m:oMath xmlns:m="http://schemas.openxmlformats.org/officeDocument/2006/math">
                    <m:sSub>
                      <m:sSubPr>
                        <m:ctrlPr>
                          <a:rPr lang="en-US" sz="2400" i="1" smtClean="0">
                            <a:solidFill>
                              <a:srgbClr val="7030A0"/>
                            </a:solidFill>
                            <a:latin typeface="Cambria Math" panose="02040503050406030204" pitchFamily="18" charset="0"/>
                          </a:rPr>
                        </m:ctrlPr>
                      </m:sSubPr>
                      <m:e>
                        <m:r>
                          <m:rPr>
                            <m:sty m:val="p"/>
                          </m:rPr>
                          <a:rPr lang="el-GR" sz="2400" i="1">
                            <a:solidFill>
                              <a:srgbClr val="7030A0"/>
                            </a:solidFill>
                            <a:latin typeface="Cambria Math" panose="02040503050406030204" pitchFamily="18" charset="0"/>
                            <a:ea typeface="Cambria Math" panose="02040503050406030204" pitchFamily="18" charset="0"/>
                          </a:rPr>
                          <m:t>Σ</m:t>
                        </m:r>
                      </m:e>
                      <m:sub>
                        <m:r>
                          <a:rPr lang="en-US" sz="2400" b="0" i="1" smtClean="0">
                            <a:solidFill>
                              <a:srgbClr val="7030A0"/>
                            </a:solidFill>
                            <a:latin typeface="Cambria Math" panose="02040503050406030204" pitchFamily="18" charset="0"/>
                            <a:ea typeface="Cambria Math" panose="02040503050406030204" pitchFamily="18" charset="0"/>
                          </a:rPr>
                          <m:t>𝑥</m:t>
                        </m:r>
                        <m:r>
                          <a:rPr lang="en-US" sz="2400" i="1">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𝑧</m:t>
                        </m:r>
                      </m:sub>
                    </m:sSub>
                  </m:oMath>
                </a14:m>
                <a:r>
                  <a:rPr lang="en-US" sz="2400" dirty="0"/>
                  <a:t> so that </a:t>
                </a:r>
                <a14:m>
                  <m:oMath xmlns:m="http://schemas.openxmlformats.org/officeDocument/2006/math">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𝜃</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 | </m:t>
                        </m:r>
                        <m:r>
                          <a:rPr lang="en-US" sz="2400" i="1">
                            <a:solidFill>
                              <a:srgbClr val="7030A0"/>
                            </a:solidFill>
                            <a:latin typeface="Cambria Math" panose="02040503050406030204" pitchFamily="18" charset="0"/>
                          </a:rPr>
                          <m:t>𝑧</m:t>
                        </m:r>
                      </m:e>
                    </m:d>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𝑁</m:t>
                    </m:r>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𝜇</m:t>
                        </m:r>
                      </m:e>
                      <m:sub>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𝑧</m:t>
                        </m:r>
                      </m:sub>
                    </m:sSub>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m:rPr>
                            <m:sty m:val="p"/>
                          </m:rPr>
                          <a:rPr lang="en-US" sz="2400">
                            <a:solidFill>
                              <a:srgbClr val="7030A0"/>
                            </a:solidFill>
                            <a:latin typeface="Cambria Math" panose="02040503050406030204" pitchFamily="18" charset="0"/>
                          </a:rPr>
                          <m:t>Σ</m:t>
                        </m:r>
                      </m:e>
                      <m:sub>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𝑧</m:t>
                        </m:r>
                      </m:sub>
                    </m:sSub>
                    <m:r>
                      <a:rPr lang="en-US" sz="2400" i="1">
                        <a:solidFill>
                          <a:srgbClr val="7030A0"/>
                        </a:solidFill>
                        <a:latin typeface="Cambria Math" panose="02040503050406030204" pitchFamily="18" charset="0"/>
                      </a:rPr>
                      <m:t>)</m:t>
                    </m:r>
                  </m:oMath>
                </a14:m>
                <a:endParaRPr lang="en-US" sz="2400" dirty="0"/>
              </a:p>
              <a:p>
                <a:pPr marL="457200" indent="-457200">
                  <a:buFont typeface="Arial" panose="020B0604020202020204" pitchFamily="34" charset="0"/>
                  <a:buChar char="•"/>
                </a:pPr>
                <a:r>
                  <a:rPr lang="en-US" b="1" dirty="0"/>
                  <a:t>Training objective: </a:t>
                </a:r>
                <a:r>
                  <a:rPr lang="en-US" dirty="0"/>
                  <a:t>(a bound on) data likelihood under the model</a:t>
                </a:r>
              </a:p>
              <a:p>
                <a:pPr marL="457200" indent="-4572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DBA4B12-77F1-B84B-A27A-39E3D6B29FB0}"/>
                  </a:ext>
                </a:extLst>
              </p:cNvPr>
              <p:cNvSpPr>
                <a:spLocks noGrp="1" noRot="1" noChangeAspect="1" noMove="1" noResize="1" noEditPoints="1" noAdjustHandles="1" noChangeArrowheads="1" noChangeShapeType="1" noTextEdit="1"/>
              </p:cNvSpPr>
              <p:nvPr>
                <p:ph idx="1"/>
              </p:nvPr>
            </p:nvSpPr>
            <p:spPr>
              <a:blipFill>
                <a:blip r:embed="rId2"/>
                <a:stretch>
                  <a:fillRect l="-1103" t="-1449" r="-1471"/>
                </a:stretch>
              </a:blipFill>
            </p:spPr>
            <p:txBody>
              <a:bodyPr/>
              <a:lstStyle/>
              <a:p>
                <a:r>
                  <a:rPr lang="en-US">
                    <a:noFill/>
                  </a:rPr>
                  <a:t> </a:t>
                </a:r>
              </a:p>
            </p:txBody>
          </p:sp>
        </mc:Fallback>
      </mc:AlternateContent>
      <p:sp>
        <p:nvSpPr>
          <p:cNvPr id="8" name="Trapezoid 7">
            <a:extLst>
              <a:ext uri="{FF2B5EF4-FFF2-40B4-BE49-F238E27FC236}">
                <a16:creationId xmlns:a16="http://schemas.microsoft.com/office/drawing/2014/main" id="{6E39D299-5A1E-604B-B3EC-48390E09547F}"/>
              </a:ext>
            </a:extLst>
          </p:cNvPr>
          <p:cNvSpPr/>
          <p:nvPr/>
        </p:nvSpPr>
        <p:spPr bwMode="auto">
          <a:xfrm rot="16200000" flipV="1">
            <a:off x="3546506" y="4929520"/>
            <a:ext cx="2057400" cy="1342359"/>
          </a:xfrm>
          <a:prstGeom prst="trapezoid">
            <a:avLst/>
          </a:prstGeom>
          <a:solidFill>
            <a:srgbClr val="FFC9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1E42F61E-0C7E-3C45-8583-E42F04772DBD}"/>
              </a:ext>
            </a:extLst>
          </p:cNvPr>
          <p:cNvSpPr>
            <a:spLocks noGrp="1"/>
          </p:cNvSpPr>
          <p:nvPr>
            <p:ph type="title"/>
          </p:nvPr>
        </p:nvSpPr>
        <p:spPr/>
        <p:txBody>
          <a:bodyPr/>
          <a:lstStyle/>
          <a:p>
            <a:r>
              <a:rPr lang="en-US" dirty="0"/>
              <a:t>Variational autoencoders: High-level idea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4AE020-102F-814C-8A92-351FB4686B51}"/>
                  </a:ext>
                </a:extLst>
              </p:cNvPr>
              <p:cNvSpPr txBox="1"/>
              <p:nvPr/>
            </p:nvSpPr>
            <p:spPr>
              <a:xfrm>
                <a:off x="2743200" y="5304898"/>
                <a:ext cx="44242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𝑥</m:t>
                      </m:r>
                    </m:oMath>
                  </m:oMathPara>
                </a14:m>
                <a:endParaRPr lang="en-US" b="0" dirty="0">
                  <a:solidFill>
                    <a:srgbClr val="7030A0"/>
                  </a:solidFill>
                </a:endParaRPr>
              </a:p>
            </p:txBody>
          </p:sp>
        </mc:Choice>
        <mc:Fallback xmlns="">
          <p:sp>
            <p:nvSpPr>
              <p:cNvPr id="4" name="TextBox 3">
                <a:extLst>
                  <a:ext uri="{FF2B5EF4-FFF2-40B4-BE49-F238E27FC236}">
                    <a16:creationId xmlns:a16="http://schemas.microsoft.com/office/drawing/2014/main" id="{2B4AE020-102F-814C-8A92-351FB4686B51}"/>
                  </a:ext>
                </a:extLst>
              </p:cNvPr>
              <p:cNvSpPr txBox="1">
                <a:spLocks noRot="1" noChangeAspect="1" noMove="1" noResize="1" noEditPoints="1" noAdjustHandles="1" noChangeArrowheads="1" noChangeShapeType="1" noTextEdit="1"/>
              </p:cNvSpPr>
              <p:nvPr/>
            </p:nvSpPr>
            <p:spPr>
              <a:xfrm>
                <a:off x="2743200" y="5304898"/>
                <a:ext cx="442429" cy="461665"/>
              </a:xfrm>
              <a:prstGeom prst="rect">
                <a:avLst/>
              </a:prstGeom>
              <a:blipFill>
                <a:blip r:embed="rId3"/>
                <a:stretch>
                  <a:fillRect/>
                </a:stretch>
              </a:blipFill>
            </p:spPr>
            <p:txBody>
              <a:bodyPr/>
              <a:lstStyle/>
              <a:p>
                <a:r>
                  <a:rPr lang="en-US">
                    <a:noFill/>
                  </a:rPr>
                  <a:t> </a:t>
                </a:r>
              </a:p>
            </p:txBody>
          </p:sp>
        </mc:Fallback>
      </mc:AlternateContent>
      <p:sp>
        <p:nvSpPr>
          <p:cNvPr id="5" name="Trapezoid 4">
            <a:extLst>
              <a:ext uri="{FF2B5EF4-FFF2-40B4-BE49-F238E27FC236}">
                <a16:creationId xmlns:a16="http://schemas.microsoft.com/office/drawing/2014/main" id="{F7B421AE-27C0-F642-AB3B-701458453105}"/>
              </a:ext>
            </a:extLst>
          </p:cNvPr>
          <p:cNvSpPr/>
          <p:nvPr/>
        </p:nvSpPr>
        <p:spPr bwMode="auto">
          <a:xfrm rot="16200000">
            <a:off x="6292315" y="4913783"/>
            <a:ext cx="2057400" cy="1373833"/>
          </a:xfrm>
          <a:prstGeom prst="trapezoid">
            <a:avLst/>
          </a:prstGeom>
          <a:solidFill>
            <a:srgbClr val="BCFF4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7" name="Straight Arrow Connector 6">
            <a:extLst>
              <a:ext uri="{FF2B5EF4-FFF2-40B4-BE49-F238E27FC236}">
                <a16:creationId xmlns:a16="http://schemas.microsoft.com/office/drawing/2014/main" id="{7F305781-A161-DC4F-833D-5A699D076D83}"/>
              </a:ext>
            </a:extLst>
          </p:cNvPr>
          <p:cNvCxnSpPr>
            <a:cxnSpLocks/>
            <a:stCxn id="8" idx="0"/>
            <a:endCxn id="5" idx="0"/>
          </p:cNvCxnSpPr>
          <p:nvPr/>
        </p:nvCxnSpPr>
        <p:spPr bwMode="auto">
          <a:xfrm>
            <a:off x="5246386" y="5600700"/>
            <a:ext cx="138771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5BEBC641-037B-F74B-9F7E-C810320A866F}"/>
              </a:ext>
            </a:extLst>
          </p:cNvPr>
          <p:cNvCxnSpPr>
            <a:cxnSpLocks/>
          </p:cNvCxnSpPr>
          <p:nvPr/>
        </p:nvCxnSpPr>
        <p:spPr bwMode="auto">
          <a:xfrm flipV="1">
            <a:off x="3106566" y="5583696"/>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1716DC3-3F1A-5D46-A3EC-F06898D78A3A}"/>
              </a:ext>
            </a:extLst>
          </p:cNvPr>
          <p:cNvCxnSpPr>
            <a:cxnSpLocks/>
          </p:cNvCxnSpPr>
          <p:nvPr/>
        </p:nvCxnSpPr>
        <p:spPr bwMode="auto">
          <a:xfrm flipV="1">
            <a:off x="8026441" y="5600700"/>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D8C68CC-EFDB-5744-9CB0-59BA49AC6546}"/>
              </a:ext>
            </a:extLst>
          </p:cNvPr>
          <p:cNvSpPr txBox="1"/>
          <p:nvPr/>
        </p:nvSpPr>
        <p:spPr>
          <a:xfrm>
            <a:off x="4123112" y="5414419"/>
            <a:ext cx="947695" cy="338554"/>
          </a:xfrm>
          <a:prstGeom prst="rect">
            <a:avLst/>
          </a:prstGeom>
          <a:noFill/>
        </p:spPr>
        <p:txBody>
          <a:bodyPr wrap="none" rtlCol="0">
            <a:spAutoFit/>
          </a:bodyPr>
          <a:lstStyle/>
          <a:p>
            <a:pPr algn="ctr"/>
            <a:r>
              <a:rPr lang="en-US" sz="1600" b="0" dirty="0"/>
              <a:t>Encoder</a:t>
            </a:r>
          </a:p>
        </p:txBody>
      </p:sp>
      <p:sp>
        <p:nvSpPr>
          <p:cNvPr id="19" name="TextBox 18">
            <a:extLst>
              <a:ext uri="{FF2B5EF4-FFF2-40B4-BE49-F238E27FC236}">
                <a16:creationId xmlns:a16="http://schemas.microsoft.com/office/drawing/2014/main" id="{6FBB39C9-AB96-0F4F-969D-702569B95F06}"/>
              </a:ext>
            </a:extLst>
          </p:cNvPr>
          <p:cNvSpPr txBox="1"/>
          <p:nvPr/>
        </p:nvSpPr>
        <p:spPr>
          <a:xfrm>
            <a:off x="6862698" y="5431422"/>
            <a:ext cx="958917" cy="338554"/>
          </a:xfrm>
          <a:prstGeom prst="rect">
            <a:avLst/>
          </a:prstGeom>
          <a:noFill/>
        </p:spPr>
        <p:txBody>
          <a:bodyPr wrap="none" rtlCol="0">
            <a:spAutoFit/>
          </a:bodyPr>
          <a:lstStyle/>
          <a:p>
            <a:r>
              <a:rPr lang="en-US" sz="1600" b="0" dirty="0"/>
              <a:t>Decoder</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174E90C-20D0-2047-A866-723006024F60}"/>
                  </a:ext>
                </a:extLst>
              </p:cNvPr>
              <p:cNvSpPr/>
              <p:nvPr/>
            </p:nvSpPr>
            <p:spPr>
              <a:xfrm>
                <a:off x="5257800" y="5035075"/>
                <a:ext cx="1432828" cy="494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 </m:t>
                          </m:r>
                          <m:r>
                            <a:rPr lang="en-US" i="1">
                              <a:solidFill>
                                <a:srgbClr val="7030A0"/>
                              </a:solidFill>
                              <a:latin typeface="Cambria Math" panose="02040503050406030204" pitchFamily="18" charset="0"/>
                            </a:rPr>
                            <m:t>𝑥</m:t>
                          </m:r>
                        </m:e>
                      </m:d>
                    </m:oMath>
                  </m:oMathPara>
                </a14:m>
                <a:endParaRPr lang="en-US" dirty="0"/>
              </a:p>
            </p:txBody>
          </p:sp>
        </mc:Choice>
        <mc:Fallback xmlns="">
          <p:sp>
            <p:nvSpPr>
              <p:cNvPr id="6" name="Rectangle 5">
                <a:extLst>
                  <a:ext uri="{FF2B5EF4-FFF2-40B4-BE49-F238E27FC236}">
                    <a16:creationId xmlns:a16="http://schemas.microsoft.com/office/drawing/2014/main" id="{F174E90C-20D0-2047-A866-723006024F60}"/>
                  </a:ext>
                </a:extLst>
              </p:cNvPr>
              <p:cNvSpPr>
                <a:spLocks noRot="1" noChangeAspect="1" noMove="1" noResize="1" noEditPoints="1" noAdjustHandles="1" noChangeArrowheads="1" noChangeShapeType="1" noTextEdit="1"/>
              </p:cNvSpPr>
              <p:nvPr/>
            </p:nvSpPr>
            <p:spPr>
              <a:xfrm>
                <a:off x="5257800" y="5035075"/>
                <a:ext cx="1432828" cy="494559"/>
              </a:xfrm>
              <a:prstGeom prst="rect">
                <a:avLst/>
              </a:prstGeom>
              <a:blipFill>
                <a:blip r:embed="rId4"/>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B7B4236-5632-2B4E-A61E-7680461182C3}"/>
                  </a:ext>
                </a:extLst>
              </p:cNvPr>
              <p:cNvSpPr/>
              <p:nvPr/>
            </p:nvSpPr>
            <p:spPr>
              <a:xfrm>
                <a:off x="8920247" y="5304898"/>
                <a:ext cx="14084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 | </m:t>
                          </m:r>
                          <m:r>
                            <a:rPr lang="en-US" i="1">
                              <a:solidFill>
                                <a:srgbClr val="7030A0"/>
                              </a:solidFill>
                              <a:latin typeface="Cambria Math" panose="02040503050406030204" pitchFamily="18" charset="0"/>
                            </a:rPr>
                            <m:t>𝑧</m:t>
                          </m:r>
                        </m:e>
                      </m:d>
                    </m:oMath>
                  </m:oMathPara>
                </a14:m>
                <a:endParaRPr lang="en-US" dirty="0"/>
              </a:p>
            </p:txBody>
          </p:sp>
        </mc:Choice>
        <mc:Fallback xmlns="">
          <p:sp>
            <p:nvSpPr>
              <p:cNvPr id="9" name="Rectangle 8">
                <a:extLst>
                  <a:ext uri="{FF2B5EF4-FFF2-40B4-BE49-F238E27FC236}">
                    <a16:creationId xmlns:a16="http://schemas.microsoft.com/office/drawing/2014/main" id="{2B7B4236-5632-2B4E-A61E-7680461182C3}"/>
                  </a:ext>
                </a:extLst>
              </p:cNvPr>
              <p:cNvSpPr>
                <a:spLocks noRot="1" noChangeAspect="1" noMove="1" noResize="1" noEditPoints="1" noAdjustHandles="1" noChangeArrowheads="1" noChangeShapeType="1" noTextEdit="1"/>
              </p:cNvSpPr>
              <p:nvPr/>
            </p:nvSpPr>
            <p:spPr>
              <a:xfrm>
                <a:off x="8920247" y="5304898"/>
                <a:ext cx="1408462" cy="461665"/>
              </a:xfrm>
              <a:prstGeom prst="rect">
                <a:avLst/>
              </a:prstGeom>
              <a:blipFill>
                <a:blip r:embed="rId5"/>
                <a:stretch>
                  <a:fillRect b="-18919"/>
                </a:stretch>
              </a:blipFill>
            </p:spPr>
            <p:txBody>
              <a:bodyPr/>
              <a:lstStyle/>
              <a:p>
                <a:r>
                  <a:rPr lang="en-US">
                    <a:noFill/>
                  </a:rPr>
                  <a:t> </a:t>
                </a:r>
              </a:p>
            </p:txBody>
          </p:sp>
        </mc:Fallback>
      </mc:AlternateContent>
    </p:spTree>
    <p:extLst>
      <p:ext uri="{BB962C8B-B14F-4D97-AF65-F5344CB8AC3E}">
        <p14:creationId xmlns:p14="http://schemas.microsoft.com/office/powerpoint/2010/main" val="287860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BA4B12-77F1-B84B-A27A-39E3D6B29FB0}"/>
                  </a:ext>
                </a:extLst>
              </p:cNvPr>
              <p:cNvSpPr>
                <a:spLocks noGrp="1"/>
              </p:cNvSpPr>
              <p:nvPr>
                <p:ph idx="1"/>
              </p:nvPr>
            </p:nvSpPr>
            <p:spPr/>
            <p:txBody>
              <a:bodyPr/>
              <a:lstStyle/>
              <a:p>
                <a:pPr marL="457200" indent="-457200">
                  <a:buFont typeface="Arial" panose="020B0604020202020204" pitchFamily="34" charset="0"/>
                  <a:buChar char="•"/>
                </a:pPr>
                <a:r>
                  <a:rPr lang="en-US" dirty="0"/>
                  <a:t>At test time, discard encoder and use decoder to sample from </a:t>
                </a:r>
                <a14:m>
                  <m:oMath xmlns:m="http://schemas.openxmlformats.org/officeDocument/2006/math">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𝜃</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 | </m:t>
                        </m:r>
                        <m:r>
                          <a:rPr lang="en-US" sz="2400" i="1">
                            <a:solidFill>
                              <a:srgbClr val="7030A0"/>
                            </a:solidFill>
                            <a:latin typeface="Cambria Math" panose="02040503050406030204" pitchFamily="18" charset="0"/>
                          </a:rPr>
                          <m:t>𝑧</m:t>
                        </m:r>
                      </m:e>
                    </m:d>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𝑁</m:t>
                    </m:r>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𝜇</m:t>
                        </m:r>
                      </m:e>
                      <m:sub>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𝑧</m:t>
                        </m:r>
                      </m:sub>
                    </m:sSub>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m:rPr>
                            <m:sty m:val="p"/>
                          </m:rPr>
                          <a:rPr lang="en-US" sz="2400">
                            <a:solidFill>
                              <a:srgbClr val="7030A0"/>
                            </a:solidFill>
                            <a:latin typeface="Cambria Math" panose="02040503050406030204" pitchFamily="18" charset="0"/>
                          </a:rPr>
                          <m:t>Σ</m:t>
                        </m:r>
                      </m:e>
                      <m:sub>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𝑧</m:t>
                        </m:r>
                      </m:sub>
                    </m:sSub>
                    <m:r>
                      <a:rPr lang="en-US" sz="2400" i="1">
                        <a:solidFill>
                          <a:srgbClr val="7030A0"/>
                        </a:solidFill>
                        <a:latin typeface="Cambria Math" panose="02040503050406030204" pitchFamily="18" charset="0"/>
                      </a:rPr>
                      <m:t>)</m:t>
                    </m:r>
                  </m:oMath>
                </a14:m>
                <a:endParaRPr lang="en-US" sz="2400" dirty="0"/>
              </a:p>
              <a:p>
                <a:pPr marL="457200" indent="-4572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DBA4B12-77F1-B84B-A27A-39E3D6B29FB0}"/>
                  </a:ext>
                </a:extLst>
              </p:cNvPr>
              <p:cNvSpPr>
                <a:spLocks noGrp="1" noRot="1" noChangeAspect="1" noMove="1" noResize="1" noEditPoints="1" noAdjustHandles="1" noChangeArrowheads="1" noChangeShapeType="1" noTextEdit="1"/>
              </p:cNvSpPr>
              <p:nvPr>
                <p:ph idx="1"/>
              </p:nvPr>
            </p:nvSpPr>
            <p:spPr>
              <a:blipFill>
                <a:blip r:embed="rId2"/>
                <a:stretch>
                  <a:fillRect l="-1103" t="-1449" r="-208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E42F61E-0C7E-3C45-8583-E42F04772DBD}"/>
              </a:ext>
            </a:extLst>
          </p:cNvPr>
          <p:cNvSpPr>
            <a:spLocks noGrp="1"/>
          </p:cNvSpPr>
          <p:nvPr>
            <p:ph type="title"/>
          </p:nvPr>
        </p:nvSpPr>
        <p:spPr/>
        <p:txBody>
          <a:bodyPr/>
          <a:lstStyle/>
          <a:p>
            <a:r>
              <a:rPr lang="en-US" dirty="0"/>
              <a:t>Variational autoencoders: High-level idea</a:t>
            </a:r>
          </a:p>
        </p:txBody>
      </p:sp>
      <p:sp>
        <p:nvSpPr>
          <p:cNvPr id="5" name="Trapezoid 4">
            <a:extLst>
              <a:ext uri="{FF2B5EF4-FFF2-40B4-BE49-F238E27FC236}">
                <a16:creationId xmlns:a16="http://schemas.microsoft.com/office/drawing/2014/main" id="{F7B421AE-27C0-F642-AB3B-701458453105}"/>
              </a:ext>
            </a:extLst>
          </p:cNvPr>
          <p:cNvSpPr/>
          <p:nvPr/>
        </p:nvSpPr>
        <p:spPr bwMode="auto">
          <a:xfrm rot="16200000">
            <a:off x="5068418" y="3496886"/>
            <a:ext cx="2057400" cy="1373833"/>
          </a:xfrm>
          <a:prstGeom prst="trapezoid">
            <a:avLst/>
          </a:prstGeom>
          <a:solidFill>
            <a:srgbClr val="BCFF4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7" name="Straight Arrow Connector 6">
            <a:extLst>
              <a:ext uri="{FF2B5EF4-FFF2-40B4-BE49-F238E27FC236}">
                <a16:creationId xmlns:a16="http://schemas.microsoft.com/office/drawing/2014/main" id="{7F305781-A161-DC4F-833D-5A699D076D83}"/>
              </a:ext>
            </a:extLst>
          </p:cNvPr>
          <p:cNvCxnSpPr>
            <a:cxnSpLocks/>
            <a:endCxn id="5" idx="0"/>
          </p:cNvCxnSpPr>
          <p:nvPr/>
        </p:nvCxnSpPr>
        <p:spPr bwMode="auto">
          <a:xfrm flipV="1">
            <a:off x="4636787" y="4183803"/>
            <a:ext cx="773415" cy="51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1716DC3-3F1A-5D46-A3EC-F06898D78A3A}"/>
              </a:ext>
            </a:extLst>
          </p:cNvPr>
          <p:cNvCxnSpPr>
            <a:cxnSpLocks/>
          </p:cNvCxnSpPr>
          <p:nvPr/>
        </p:nvCxnSpPr>
        <p:spPr bwMode="auto">
          <a:xfrm flipV="1">
            <a:off x="6802544" y="4183803"/>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6FBB39C9-AB96-0F4F-969D-702569B95F06}"/>
              </a:ext>
            </a:extLst>
          </p:cNvPr>
          <p:cNvSpPr txBox="1"/>
          <p:nvPr/>
        </p:nvSpPr>
        <p:spPr>
          <a:xfrm>
            <a:off x="5638801" y="4014525"/>
            <a:ext cx="958917" cy="338554"/>
          </a:xfrm>
          <a:prstGeom prst="rect">
            <a:avLst/>
          </a:prstGeom>
          <a:noFill/>
        </p:spPr>
        <p:txBody>
          <a:bodyPr wrap="none" rtlCol="0">
            <a:spAutoFit/>
          </a:bodyPr>
          <a:lstStyle/>
          <a:p>
            <a:r>
              <a:rPr lang="en-US" sz="1600" b="0" dirty="0"/>
              <a:t>Decoder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585BE8-7411-8546-8ABC-F40D618DA375}"/>
                  </a:ext>
                </a:extLst>
              </p:cNvPr>
              <p:cNvSpPr txBox="1"/>
              <p:nvPr/>
            </p:nvSpPr>
            <p:spPr>
              <a:xfrm>
                <a:off x="4148039" y="3917103"/>
                <a:ext cx="423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𝑧</m:t>
                      </m:r>
                    </m:oMath>
                  </m:oMathPara>
                </a14:m>
                <a:endParaRPr lang="en-US" b="0" dirty="0">
                  <a:solidFill>
                    <a:srgbClr val="7030A0"/>
                  </a:solidFill>
                </a:endParaRPr>
              </a:p>
            </p:txBody>
          </p:sp>
        </mc:Choice>
        <mc:Fallback xmlns="">
          <p:sp>
            <p:nvSpPr>
              <p:cNvPr id="20" name="TextBox 19">
                <a:extLst>
                  <a:ext uri="{FF2B5EF4-FFF2-40B4-BE49-F238E27FC236}">
                    <a16:creationId xmlns:a16="http://schemas.microsoft.com/office/drawing/2014/main" id="{9D585BE8-7411-8546-8ABC-F40D618DA375}"/>
                  </a:ext>
                </a:extLst>
              </p:cNvPr>
              <p:cNvSpPr txBox="1">
                <a:spLocks noRot="1" noChangeAspect="1" noMove="1" noResize="1" noEditPoints="1" noAdjustHandles="1" noChangeArrowheads="1" noChangeShapeType="1" noTextEdit="1"/>
              </p:cNvSpPr>
              <p:nvPr/>
            </p:nvSpPr>
            <p:spPr>
              <a:xfrm>
                <a:off x="4148039" y="3917103"/>
                <a:ext cx="423962"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2D547B0-A10B-534E-9FC3-EB3A3A8B57AC}"/>
                  </a:ext>
                </a:extLst>
              </p:cNvPr>
              <p:cNvSpPr txBox="1"/>
              <p:nvPr/>
            </p:nvSpPr>
            <p:spPr>
              <a:xfrm>
                <a:off x="762000" y="3969603"/>
                <a:ext cx="3505200" cy="830997"/>
              </a:xfrm>
              <a:prstGeom prst="rect">
                <a:avLst/>
              </a:prstGeom>
              <a:noFill/>
            </p:spPr>
            <p:txBody>
              <a:bodyPr wrap="square" rtlCol="0">
                <a:spAutoFit/>
              </a:bodyPr>
              <a:lstStyle/>
              <a:p>
                <a:pPr algn="ctr"/>
                <a:r>
                  <a:rPr lang="en-US" b="0" dirty="0"/>
                  <a:t>Sample </a:t>
                </a:r>
                <a14:m>
                  <m:oMath xmlns:m="http://schemas.openxmlformats.org/officeDocument/2006/math">
                    <m:r>
                      <a:rPr lang="en-US" b="0" i="1" dirty="0" smtClean="0">
                        <a:solidFill>
                          <a:srgbClr val="7030A0"/>
                        </a:solidFill>
                        <a:latin typeface="Cambria Math" panose="02040503050406030204" pitchFamily="18" charset="0"/>
                      </a:rPr>
                      <m:t>𝑧</m:t>
                    </m:r>
                  </m:oMath>
                </a14:m>
                <a:r>
                  <a:rPr lang="en-US" b="0" dirty="0"/>
                  <a:t> from prior (Gaussian)</a:t>
                </a:r>
              </a:p>
            </p:txBody>
          </p:sp>
        </mc:Choice>
        <mc:Fallback xmlns="">
          <p:sp>
            <p:nvSpPr>
              <p:cNvPr id="15" name="TextBox 14">
                <a:extLst>
                  <a:ext uri="{FF2B5EF4-FFF2-40B4-BE49-F238E27FC236}">
                    <a16:creationId xmlns:a16="http://schemas.microsoft.com/office/drawing/2014/main" id="{B2D547B0-A10B-534E-9FC3-EB3A3A8B57AC}"/>
                  </a:ext>
                </a:extLst>
              </p:cNvPr>
              <p:cNvSpPr txBox="1">
                <a:spLocks noRot="1" noChangeAspect="1" noMove="1" noResize="1" noEditPoints="1" noAdjustHandles="1" noChangeArrowheads="1" noChangeShapeType="1" noTextEdit="1"/>
              </p:cNvSpPr>
              <p:nvPr/>
            </p:nvSpPr>
            <p:spPr>
              <a:xfrm>
                <a:off x="762000" y="3969603"/>
                <a:ext cx="3505200" cy="830997"/>
              </a:xfrm>
              <a:prstGeom prst="rect">
                <a:avLst/>
              </a:prstGeom>
              <a:blipFill>
                <a:blip r:embed="rId5"/>
                <a:stretch>
                  <a:fillRect t="-6061"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CC0539-14B3-8941-9643-7F368EC2F0A4}"/>
                  </a:ext>
                </a:extLst>
              </p:cNvPr>
              <p:cNvSpPr txBox="1"/>
              <p:nvPr/>
            </p:nvSpPr>
            <p:spPr>
              <a:xfrm>
                <a:off x="7315200" y="3936453"/>
                <a:ext cx="3505200" cy="864147"/>
              </a:xfrm>
              <a:prstGeom prst="rect">
                <a:avLst/>
              </a:prstGeom>
              <a:noFill/>
            </p:spPr>
            <p:txBody>
              <a:bodyPr wrap="square" rtlCol="0">
                <a:spAutoFit/>
              </a:bodyPr>
              <a:lstStyle/>
              <a:p>
                <a:pPr algn="ctr"/>
                <a:r>
                  <a:rPr lang="en-US" b="0" dirty="0"/>
                  <a:t>Sample </a:t>
                </a:r>
                <a14:m>
                  <m:oMath xmlns:m="http://schemas.openxmlformats.org/officeDocument/2006/math">
                    <m:r>
                      <a:rPr lang="en-US" b="0" i="1" smtClean="0">
                        <a:solidFill>
                          <a:srgbClr val="7030A0"/>
                        </a:solidFill>
                        <a:latin typeface="Cambria Math" panose="02040503050406030204" pitchFamily="18" charset="0"/>
                      </a:rPr>
                      <m:t>𝑥</m:t>
                    </m:r>
                  </m:oMath>
                </a14:m>
                <a:r>
                  <a:rPr lang="en-US" b="0" dirty="0"/>
                  <a:t> from</a:t>
                </a:r>
              </a:p>
              <a:p>
                <a:pPr algn="ct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 | </m:t>
                          </m:r>
                          <m:r>
                            <a:rPr lang="en-US" i="1">
                              <a:solidFill>
                                <a:srgbClr val="7030A0"/>
                              </a:solidFill>
                              <a:latin typeface="Cambria Math" panose="02040503050406030204" pitchFamily="18" charset="0"/>
                            </a:rPr>
                            <m:t>𝑧</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𝑁</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𝜇</m:t>
                          </m:r>
                        </m:e>
                        <m:sub>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m:rPr>
                              <m:sty m:val="p"/>
                            </m:rPr>
                            <a:rPr lang="en-US">
                              <a:solidFill>
                                <a:srgbClr val="7030A0"/>
                              </a:solidFill>
                              <a:latin typeface="Cambria Math" panose="02040503050406030204" pitchFamily="18" charset="0"/>
                            </a:rPr>
                            <m:t>Σ</m:t>
                          </m:r>
                        </m:e>
                        <m:sub>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sub>
                      </m:sSub>
                      <m:r>
                        <a:rPr lang="en-US" i="1">
                          <a:solidFill>
                            <a:srgbClr val="7030A0"/>
                          </a:solidFill>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4CC0539-14B3-8941-9643-7F368EC2F0A4}"/>
                  </a:ext>
                </a:extLst>
              </p:cNvPr>
              <p:cNvSpPr txBox="1">
                <a:spLocks noRot="1" noChangeAspect="1" noMove="1" noResize="1" noEditPoints="1" noAdjustHandles="1" noChangeArrowheads="1" noChangeShapeType="1" noTextEdit="1"/>
              </p:cNvSpPr>
              <p:nvPr/>
            </p:nvSpPr>
            <p:spPr>
              <a:xfrm>
                <a:off x="7315200" y="3936453"/>
                <a:ext cx="3505200" cy="864147"/>
              </a:xfrm>
              <a:prstGeom prst="rect">
                <a:avLst/>
              </a:prstGeom>
              <a:blipFill>
                <a:blip r:embed="rId6"/>
                <a:stretch>
                  <a:fillRect t="-4348" b="-7246"/>
                </a:stretch>
              </a:blipFill>
            </p:spPr>
            <p:txBody>
              <a:bodyPr/>
              <a:lstStyle/>
              <a:p>
                <a:r>
                  <a:rPr lang="en-US">
                    <a:noFill/>
                  </a:rPr>
                  <a:t> </a:t>
                </a:r>
              </a:p>
            </p:txBody>
          </p:sp>
        </mc:Fallback>
      </mc:AlternateContent>
    </p:spTree>
    <p:extLst>
      <p:ext uri="{BB962C8B-B14F-4D97-AF65-F5344CB8AC3E}">
        <p14:creationId xmlns:p14="http://schemas.microsoft.com/office/powerpoint/2010/main" val="239752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9" grpId="0"/>
      <p:bldP spid="20"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0E78-96FD-5044-BDB0-B54B3EE95B92}"/>
              </a:ext>
            </a:extLst>
          </p:cNvPr>
          <p:cNvSpPr>
            <a:spLocks noGrp="1"/>
          </p:cNvSpPr>
          <p:nvPr>
            <p:ph type="title"/>
          </p:nvPr>
        </p:nvSpPr>
        <p:spPr/>
        <p:txBody>
          <a:bodyPr>
            <a:normAutofit/>
          </a:bodyPr>
          <a:lstStyle/>
          <a:p>
            <a:r>
              <a:rPr lang="en-US" dirty="0"/>
              <a:t>Variational autoencoders: Training</a:t>
            </a:r>
          </a:p>
        </p:txBody>
      </p:sp>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9B3B5BF9-0047-3140-A421-676DDFC306DE}"/>
                  </a:ext>
                </a:extLst>
              </p:cNvPr>
              <p:cNvSpPr>
                <a:spLocks noGrp="1"/>
              </p:cNvSpPr>
              <p:nvPr>
                <p:ph idx="1"/>
              </p:nvPr>
            </p:nvSpPr>
            <p:spPr/>
            <p:txBody>
              <a:bodyPr/>
              <a:lstStyle/>
              <a:p>
                <a:pPr marL="457200" indent="-457200">
                  <a:buFont typeface="Arial" panose="020B0604020202020204" pitchFamily="34" charset="0"/>
                  <a:buChar char="•"/>
                </a:pPr>
                <a:r>
                  <a:rPr lang="en-US" dirty="0"/>
                  <a:t>Objective: maximize the </a:t>
                </a:r>
                <a:r>
                  <a:rPr lang="en-US" i="1" dirty="0"/>
                  <a:t>variational lower bound </a:t>
                </a:r>
                <a:r>
                  <a:rPr lang="en-US" dirty="0"/>
                  <a:t>on the data likelihood:</a:t>
                </a:r>
              </a:p>
              <a:p>
                <a:pPr marL="457200" indent="-457200">
                  <a:buFont typeface="Arial" panose="020B0604020202020204" pitchFamily="34" charset="0"/>
                  <a:buChar char="•"/>
                </a:pPr>
                <a:endParaRPr lang="en-US" i="1" dirty="0"/>
              </a:p>
              <a:p>
                <a:pPr marL="0" indent="0"/>
                <a14:m>
                  <m:oMathPara xmlns:m="http://schemas.openxmlformats.org/officeDocument/2006/math">
                    <m:oMathParaPr>
                      <m:jc m:val="centerGroup"/>
                    </m:oMathParaPr>
                    <m:oMath xmlns:m="http://schemas.openxmlformats.org/officeDocument/2006/math">
                      <m:func>
                        <m:funcPr>
                          <m:ctrlPr>
                            <a:rPr lang="en-US" i="1" smtClean="0">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e>
                          </m:d>
                          <m:r>
                            <a:rPr lang="en-US" b="0" i="1" smtClean="0">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e>
                      </m:func>
                      <m:sSub>
                        <m:sSubPr>
                          <m:ctrlPr>
                            <a:rPr lang="en-US" i="1">
                              <a:solidFill>
                                <a:srgbClr val="7030A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𝔼</m:t>
                          </m:r>
                        </m:e>
                        <m:sub>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sub>
                      </m:sSub>
                      <m:r>
                        <a:rPr lang="en-US" i="1">
                          <a:solidFill>
                            <a:srgbClr val="7030A0"/>
                          </a:solidFill>
                          <a:latin typeface="Cambria Math" panose="02040503050406030204" pitchFamily="18" charset="0"/>
                        </a:rPr>
                        <m:t>[</m:t>
                      </m:r>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m:t>
                          </m:r>
                        </m:e>
                      </m:func>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𝐷</m:t>
                          </m:r>
                        </m:e>
                        <m:sub>
                          <m:r>
                            <a:rPr lang="en-US" i="1">
                              <a:solidFill>
                                <a:srgbClr val="7030A0"/>
                              </a:solidFill>
                              <a:latin typeface="Cambria Math" panose="02040503050406030204" pitchFamily="18" charset="0"/>
                            </a:rPr>
                            <m:t>𝐾𝐿</m:t>
                          </m:r>
                        </m:sub>
                      </m:sSub>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e>
                              <m:r>
                                <a:rPr lang="en-US" i="1">
                                  <a:solidFill>
                                    <a:srgbClr val="7030A0"/>
                                  </a:solidFill>
                                  <a:latin typeface="Cambria Math" panose="02040503050406030204" pitchFamily="18" charset="0"/>
                                </a:rPr>
                                <m:t>𝑥</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𝑝</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d>
                        </m:e>
                      </m:d>
                    </m:oMath>
                  </m:oMathPara>
                </a14:m>
                <a:endParaRPr lang="en-US" dirty="0">
                  <a:solidFill>
                    <a:srgbClr val="7030A0"/>
                  </a:solidFill>
                </a:endParaRPr>
              </a:p>
            </p:txBody>
          </p:sp>
        </mc:Choice>
        <mc:Fallback xmlns="">
          <p:sp>
            <p:nvSpPr>
              <p:cNvPr id="25" name="Content Placeholder 24">
                <a:extLst>
                  <a:ext uri="{FF2B5EF4-FFF2-40B4-BE49-F238E27FC236}">
                    <a16:creationId xmlns:a16="http://schemas.microsoft.com/office/drawing/2014/main" id="{9B3B5BF9-0047-3140-A421-676DDFC306DE}"/>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70FCD50-D086-6543-8283-92126F81D8C8}"/>
              </a:ext>
            </a:extLst>
          </p:cNvPr>
          <p:cNvSpPr txBox="1"/>
          <p:nvPr/>
        </p:nvSpPr>
        <p:spPr>
          <a:xfrm>
            <a:off x="9525000" y="6400800"/>
            <a:ext cx="2467342" cy="338554"/>
          </a:xfrm>
          <a:prstGeom prst="rect">
            <a:avLst/>
          </a:prstGeom>
          <a:noFill/>
        </p:spPr>
        <p:txBody>
          <a:bodyPr wrap="none" rtlCol="0">
            <a:spAutoFit/>
          </a:bodyPr>
          <a:lstStyle/>
          <a:p>
            <a:r>
              <a:rPr lang="en-US" sz="1600" b="0" dirty="0"/>
              <a:t>Adapted from </a:t>
            </a:r>
            <a:r>
              <a:rPr lang="en-US" sz="1600" b="0" dirty="0">
                <a:hlinkClick r:id="rId3"/>
              </a:rPr>
              <a:t>J. Johnson</a:t>
            </a:r>
            <a:endParaRPr lang="en-US" sz="1600" b="0" dirty="0"/>
          </a:p>
        </p:txBody>
      </p:sp>
    </p:spTree>
    <p:extLst>
      <p:ext uri="{BB962C8B-B14F-4D97-AF65-F5344CB8AC3E}">
        <p14:creationId xmlns:p14="http://schemas.microsoft.com/office/powerpoint/2010/main" val="7396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0E78-96FD-5044-BDB0-B54B3EE95B92}"/>
              </a:ext>
            </a:extLst>
          </p:cNvPr>
          <p:cNvSpPr>
            <a:spLocks noGrp="1"/>
          </p:cNvSpPr>
          <p:nvPr>
            <p:ph type="title"/>
          </p:nvPr>
        </p:nvSpPr>
        <p:spPr/>
        <p:txBody>
          <a:bodyPr>
            <a:normAutofit/>
          </a:bodyPr>
          <a:lstStyle/>
          <a:p>
            <a:r>
              <a:rPr lang="en-US" dirty="0"/>
              <a:t>Variational autoencoders: Training</a:t>
            </a:r>
          </a:p>
        </p:txBody>
      </p:sp>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9B3B5BF9-0047-3140-A421-676DDFC306DE}"/>
                  </a:ext>
                </a:extLst>
              </p:cNvPr>
              <p:cNvSpPr>
                <a:spLocks noGrp="1"/>
              </p:cNvSpPr>
              <p:nvPr>
                <p:ph idx="1"/>
              </p:nvPr>
            </p:nvSpPr>
            <p:spPr/>
            <p:txBody>
              <a:bodyPr/>
              <a:lstStyle/>
              <a:p>
                <a:pPr marL="457200" indent="-457200">
                  <a:buFont typeface="Arial" panose="020B0604020202020204" pitchFamily="34" charset="0"/>
                  <a:buChar char="•"/>
                </a:pPr>
                <a:r>
                  <a:rPr lang="en-US" dirty="0"/>
                  <a:t>Objective: maximize the </a:t>
                </a:r>
                <a:r>
                  <a:rPr lang="en-US" i="1" dirty="0"/>
                  <a:t>variational lower bound </a:t>
                </a:r>
                <a:r>
                  <a:rPr lang="en-US" dirty="0"/>
                  <a:t>on the data likelihood:</a:t>
                </a:r>
              </a:p>
              <a:p>
                <a:pPr marL="457200" indent="-457200">
                  <a:buFont typeface="Arial" panose="020B0604020202020204" pitchFamily="34" charset="0"/>
                  <a:buChar char="•"/>
                </a:pPr>
                <a:endParaRPr lang="en-US" i="1" dirty="0"/>
              </a:p>
              <a:p>
                <a:pPr marL="0" indent="0"/>
                <a14:m>
                  <m:oMathPara xmlns:m="http://schemas.openxmlformats.org/officeDocument/2006/math">
                    <m:oMathParaPr>
                      <m:jc m:val="centerGroup"/>
                    </m:oMathParaPr>
                    <m:oMath xmlns:m="http://schemas.openxmlformats.org/officeDocument/2006/math">
                      <m:func>
                        <m:funcPr>
                          <m:ctrlPr>
                            <a:rPr lang="en-US" i="1" smtClean="0">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𝑥</m:t>
                              </m:r>
                            </m:e>
                          </m:d>
                          <m:r>
                            <a:rPr lang="en-US" b="0" i="1" smtClean="0">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e>
                      </m:func>
                      <m:sSub>
                        <m:sSubPr>
                          <m:ctrlPr>
                            <a:rPr lang="en-US" i="1">
                              <a:solidFill>
                                <a:srgbClr val="7030A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𝔼</m:t>
                          </m:r>
                        </m:e>
                        <m:sub>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sub>
                      </m:sSub>
                      <m:r>
                        <a:rPr lang="en-US" i="1">
                          <a:solidFill>
                            <a:srgbClr val="7030A0"/>
                          </a:solidFill>
                          <a:latin typeface="Cambria Math" panose="02040503050406030204" pitchFamily="18" charset="0"/>
                        </a:rPr>
                        <m:t>[</m:t>
                      </m:r>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log</m:t>
                          </m:r>
                        </m:fNa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𝜃</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𝑧</m:t>
                          </m:r>
                          <m:r>
                            <a:rPr lang="en-US" i="1">
                              <a:solidFill>
                                <a:srgbClr val="7030A0"/>
                              </a:solidFill>
                              <a:latin typeface="Cambria Math" panose="02040503050406030204" pitchFamily="18" charset="0"/>
                            </a:rPr>
                            <m:t>)]   </m:t>
                          </m:r>
                        </m:e>
                      </m:func>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𝐷</m:t>
                          </m:r>
                        </m:e>
                        <m:sub>
                          <m:r>
                            <a:rPr lang="en-US" i="1">
                              <a:solidFill>
                                <a:srgbClr val="7030A0"/>
                              </a:solidFill>
                              <a:latin typeface="Cambria Math" panose="02040503050406030204" pitchFamily="18" charset="0"/>
                            </a:rPr>
                            <m:t>𝐾𝐿</m:t>
                          </m:r>
                        </m:sub>
                      </m:sSub>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𝜙</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e>
                              <m:r>
                                <a:rPr lang="en-US" i="1">
                                  <a:solidFill>
                                    <a:srgbClr val="7030A0"/>
                                  </a:solidFill>
                                  <a:latin typeface="Cambria Math" panose="02040503050406030204" pitchFamily="18" charset="0"/>
                                </a:rPr>
                                <m:t>𝑥</m:t>
                              </m:r>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𝑝</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𝑧</m:t>
                              </m:r>
                            </m:e>
                          </m:d>
                        </m:e>
                      </m:d>
                    </m:oMath>
                  </m:oMathPara>
                </a14:m>
                <a:endParaRPr lang="en-US" dirty="0">
                  <a:solidFill>
                    <a:srgbClr val="7030A0"/>
                  </a:solidFill>
                </a:endParaRPr>
              </a:p>
              <a:p>
                <a:pPr marL="457200" indent="-457200">
                  <a:buFont typeface="Arial" panose="020B0604020202020204" pitchFamily="34" charset="0"/>
                  <a:buChar char="•"/>
                </a:pPr>
                <a:endParaRPr lang="en-US" i="1" dirty="0"/>
              </a:p>
              <a:p>
                <a:pPr marL="514350" indent="-514350">
                  <a:buFont typeface="+mj-lt"/>
                  <a:buAutoNum type="arabicPeriod"/>
                </a:pPr>
                <a:r>
                  <a:rPr lang="en-US" sz="2400" dirty="0">
                    <a:solidFill>
                      <a:schemeClr val="accent6"/>
                    </a:solidFill>
                  </a:rPr>
                  <a:t>Run training point </a:t>
                </a:r>
                <a14:m>
                  <m:oMath xmlns:m="http://schemas.openxmlformats.org/officeDocument/2006/math">
                    <m:r>
                      <a:rPr lang="en-US" sz="2400" i="1" dirty="0" smtClean="0">
                        <a:solidFill>
                          <a:schemeClr val="accent6"/>
                        </a:solidFill>
                        <a:latin typeface="Cambria Math" panose="02040503050406030204" pitchFamily="18" charset="0"/>
                      </a:rPr>
                      <m:t>𝑥</m:t>
                    </m:r>
                  </m:oMath>
                </a14:m>
                <a:r>
                  <a:rPr lang="en-US" sz="2400" dirty="0">
                    <a:solidFill>
                      <a:schemeClr val="accent6"/>
                    </a:solidFill>
                  </a:rPr>
                  <a:t> through encoder to get a distribution over latent codes </a:t>
                </a:r>
                <a14:m>
                  <m:oMath xmlns:m="http://schemas.openxmlformats.org/officeDocument/2006/math">
                    <m:r>
                      <a:rPr lang="en-US" sz="2400" i="1" dirty="0" smtClean="0">
                        <a:solidFill>
                          <a:schemeClr val="accent6"/>
                        </a:solidFill>
                        <a:latin typeface="Cambria Math" panose="02040503050406030204" pitchFamily="18" charset="0"/>
                      </a:rPr>
                      <m:t>𝑧</m:t>
                    </m:r>
                  </m:oMath>
                </a14:m>
                <a:endParaRPr lang="en-US" sz="2400" dirty="0">
                  <a:solidFill>
                    <a:schemeClr val="accent6"/>
                  </a:solidFill>
                </a:endParaRPr>
              </a:p>
            </p:txBody>
          </p:sp>
        </mc:Choice>
        <mc:Fallback xmlns="">
          <p:sp>
            <p:nvSpPr>
              <p:cNvPr id="25" name="Content Placeholder 24">
                <a:extLst>
                  <a:ext uri="{FF2B5EF4-FFF2-40B4-BE49-F238E27FC236}">
                    <a16:creationId xmlns:a16="http://schemas.microsoft.com/office/drawing/2014/main" id="{9B3B5BF9-0047-3140-A421-676DDFC306DE}"/>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5105AA83-B19F-6B4F-8129-CF3E152969AB}"/>
              </a:ext>
            </a:extLst>
          </p:cNvPr>
          <p:cNvSpPr/>
          <p:nvPr/>
        </p:nvSpPr>
        <p:spPr>
          <a:xfrm>
            <a:off x="4038600" y="2590800"/>
            <a:ext cx="990600" cy="4572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3" name="TextBox 2">
            <a:extLst>
              <a:ext uri="{FF2B5EF4-FFF2-40B4-BE49-F238E27FC236}">
                <a16:creationId xmlns:a16="http://schemas.microsoft.com/office/drawing/2014/main" id="{B70FCD50-D086-6543-8283-92126F81D8C8}"/>
              </a:ext>
            </a:extLst>
          </p:cNvPr>
          <p:cNvSpPr txBox="1"/>
          <p:nvPr/>
        </p:nvSpPr>
        <p:spPr>
          <a:xfrm>
            <a:off x="9525000" y="6400800"/>
            <a:ext cx="2467342" cy="338554"/>
          </a:xfrm>
          <a:prstGeom prst="rect">
            <a:avLst/>
          </a:prstGeom>
          <a:noFill/>
        </p:spPr>
        <p:txBody>
          <a:bodyPr wrap="none" rtlCol="0">
            <a:spAutoFit/>
          </a:bodyPr>
          <a:lstStyle/>
          <a:p>
            <a:r>
              <a:rPr lang="en-US" sz="1600" b="0" dirty="0"/>
              <a:t>Adapted from </a:t>
            </a:r>
            <a:r>
              <a:rPr lang="en-US" sz="1600" b="0" dirty="0">
                <a:hlinkClick r:id="rId3"/>
              </a:rPr>
              <a:t>J. Johnson</a:t>
            </a:r>
            <a:endParaRPr lang="en-US" sz="1600" b="0" dirty="0"/>
          </a:p>
        </p:txBody>
      </p:sp>
      <p:sp>
        <p:nvSpPr>
          <p:cNvPr id="6" name="Rectangle 5">
            <a:extLst>
              <a:ext uri="{FF2B5EF4-FFF2-40B4-BE49-F238E27FC236}">
                <a16:creationId xmlns:a16="http://schemas.microsoft.com/office/drawing/2014/main" id="{C3B672DD-7A18-0E42-BDA3-879BDA11E40D}"/>
              </a:ext>
            </a:extLst>
          </p:cNvPr>
          <p:cNvSpPr/>
          <p:nvPr/>
        </p:nvSpPr>
        <p:spPr>
          <a:xfrm>
            <a:off x="8641080" y="2438400"/>
            <a:ext cx="1219200" cy="533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Tree>
    <p:extLst>
      <p:ext uri="{BB962C8B-B14F-4D97-AF65-F5344CB8AC3E}">
        <p14:creationId xmlns:p14="http://schemas.microsoft.com/office/powerpoint/2010/main" val="3692470057"/>
      </p:ext>
    </p:extLst>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85363</TotalTime>
  <Words>1921</Words>
  <Application>Microsoft Office PowerPoint</Application>
  <PresentationFormat>Widescreen</PresentationFormat>
  <Paragraphs>192</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Cambria Math</vt:lpstr>
      <vt:lpstr>Times New Roman</vt:lpstr>
      <vt:lpstr>Blank Presentation</vt:lpstr>
      <vt:lpstr>PowerPoint Presentation</vt:lpstr>
      <vt:lpstr>Outline</vt:lpstr>
      <vt:lpstr>Traning Variational autoencoders: High-level idea</vt:lpstr>
      <vt:lpstr>Variational autoencoders: High-level idea</vt:lpstr>
      <vt:lpstr>Variational autoencoders: High-level idea</vt:lpstr>
      <vt:lpstr>Variational autoencoders: High-level idea</vt:lpstr>
      <vt:lpstr>Variational autoencoders: High-level idea</vt:lpstr>
      <vt:lpstr>Variational autoencoders: Training</vt:lpstr>
      <vt:lpstr>Variational autoencoders: Training</vt:lpstr>
      <vt:lpstr>Variational autoencoders: Training</vt:lpstr>
      <vt:lpstr>Variational autoencoders: Training</vt:lpstr>
      <vt:lpstr>Variational autoencoders: Training</vt:lpstr>
      <vt:lpstr>Variational autoencoders: Training</vt:lpstr>
      <vt:lpstr>Variational autoencoders: Training</vt:lpstr>
      <vt:lpstr>Variational autoencoders: Training</vt:lpstr>
      <vt:lpstr>Original VAE results</vt:lpstr>
      <vt:lpstr>Original VAE results</vt:lpstr>
      <vt:lpstr>VAEs vs. GANs</vt:lpstr>
      <vt:lpstr>VAE pros and cons</vt:lpstr>
      <vt:lpstr>Combining VAEs and GANs</vt:lpstr>
      <vt:lpstr>Combining VAEs and GANs: BicycleGANs </vt:lpstr>
      <vt:lpstr>Combining VAEs and GANs: BicycleGANs </vt:lpstr>
      <vt:lpstr>Combining VAEs and GANs: BicycleGANs </vt:lpstr>
      <vt:lpstr>Generating better samples: VQ-VAE-2</vt:lpstr>
      <vt:lpstr>Generating better samples: VQ-VAE-2</vt:lpstr>
      <vt:lpstr>Generating better samples: VQ-VAE-2</vt:lpstr>
      <vt:lpstr>Generating better samples: VQ-VAE-2</vt:lpstr>
      <vt:lpstr>Generating better samples: Hierarchical VAE</vt:lpstr>
      <vt:lpstr>Combining VAEs and transformers: DALL-E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Chaim Baskin</cp:lastModifiedBy>
  <cp:revision>2140</cp:revision>
  <cp:lastPrinted>2022-04-06T15:48:53Z</cp:lastPrinted>
  <dcterms:created xsi:type="dcterms:W3CDTF">2004-08-29T23:15:23Z</dcterms:created>
  <dcterms:modified xsi:type="dcterms:W3CDTF">2023-01-19T05:59:37Z</dcterms:modified>
</cp:coreProperties>
</file>